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02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FA80C-9672-4F6D-93CD-8B8F1A0A1D0E}" type="datetimeFigureOut">
              <a:rPr lang="en-ZA" smtClean="0"/>
              <a:t>08/08/2017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F3B8B-7161-4238-86A5-F716B6078C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3255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F3B8B-7161-4238-86A5-F716B6078C23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65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2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5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7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42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2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4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4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8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6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4AF54-6282-7640-97F7-D8F4807E63B7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89FFD-04ED-3A4E-A1D5-167008F4A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9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963972" y="3571086"/>
            <a:ext cx="6384898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4629150" y="2853617"/>
            <a:ext cx="14288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09" name="Arc 5"/>
          <p:cNvSpPr>
            <a:spLocks/>
          </p:cNvSpPr>
          <p:nvPr/>
        </p:nvSpPr>
        <p:spPr bwMode="auto">
          <a:xfrm rot="8167619">
            <a:off x="4806950" y="4512554"/>
            <a:ext cx="703263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10" name="Line 6"/>
          <p:cNvSpPr>
            <a:spLocks noChangeShapeType="1"/>
          </p:cNvSpPr>
          <p:nvPr/>
        </p:nvSpPr>
        <p:spPr bwMode="auto">
          <a:xfrm>
            <a:off x="3521075" y="2853617"/>
            <a:ext cx="1109663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11" name="Line 7"/>
          <p:cNvSpPr>
            <a:spLocks noChangeShapeType="1"/>
          </p:cNvSpPr>
          <p:nvPr/>
        </p:nvSpPr>
        <p:spPr bwMode="auto">
          <a:xfrm>
            <a:off x="4629150" y="2853617"/>
            <a:ext cx="14288" cy="693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12" name="Line 8"/>
          <p:cNvSpPr>
            <a:spLocks noChangeShapeType="1"/>
          </p:cNvSpPr>
          <p:nvPr/>
        </p:nvSpPr>
        <p:spPr bwMode="auto">
          <a:xfrm>
            <a:off x="5621338" y="2902829"/>
            <a:ext cx="30162" cy="1939925"/>
          </a:xfrm>
          <a:prstGeom prst="line">
            <a:avLst/>
          </a:prstGeom>
          <a:noFill/>
          <a:ln w="76200" cmpd="sng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13" name="Arc 9"/>
          <p:cNvSpPr>
            <a:spLocks/>
          </p:cNvSpPr>
          <p:nvPr/>
        </p:nvSpPr>
        <p:spPr bwMode="auto">
          <a:xfrm rot="18245530">
            <a:off x="5614194" y="2711535"/>
            <a:ext cx="336550" cy="173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75"/>
              <a:gd name="T1" fmla="*/ 0 h 21600"/>
              <a:gd name="T2" fmla="*/ 21575 w 21575"/>
              <a:gd name="T3" fmla="*/ 20568 h 21600"/>
              <a:gd name="T4" fmla="*/ 0 w 2157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5" h="21600" fill="none" extrusionOk="0">
                <a:moveTo>
                  <a:pt x="0" y="-1"/>
                </a:moveTo>
                <a:cubicBezTo>
                  <a:pt x="11528" y="-1"/>
                  <a:pt x="21024" y="9053"/>
                  <a:pt x="21575" y="20567"/>
                </a:cubicBezTo>
              </a:path>
              <a:path w="21575" h="21600" stroke="0" extrusionOk="0">
                <a:moveTo>
                  <a:pt x="0" y="-1"/>
                </a:moveTo>
                <a:cubicBezTo>
                  <a:pt x="11528" y="-1"/>
                  <a:pt x="21024" y="9053"/>
                  <a:pt x="21575" y="2056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+mj-lt"/>
            </a:endParaRPr>
          </a:p>
        </p:txBody>
      </p:sp>
      <p:sp>
        <p:nvSpPr>
          <p:cNvPr id="1275914" name="Line 10"/>
          <p:cNvSpPr>
            <a:spLocks noChangeShapeType="1"/>
          </p:cNvSpPr>
          <p:nvPr/>
        </p:nvSpPr>
        <p:spPr bwMode="auto">
          <a:xfrm>
            <a:off x="6372225" y="2971092"/>
            <a:ext cx="0" cy="297409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15" name="Oval 11"/>
          <p:cNvSpPr>
            <a:spLocks noChangeArrowheads="1"/>
          </p:cNvSpPr>
          <p:nvPr/>
        </p:nvSpPr>
        <p:spPr bwMode="auto">
          <a:xfrm>
            <a:off x="4564063" y="3252079"/>
            <a:ext cx="15875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rgbClr val="0006C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275916" name="Oval 12"/>
          <p:cNvSpPr>
            <a:spLocks noChangeArrowheads="1"/>
          </p:cNvSpPr>
          <p:nvPr/>
        </p:nvSpPr>
        <p:spPr bwMode="auto">
          <a:xfrm>
            <a:off x="4295775" y="2764209"/>
            <a:ext cx="15875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rgbClr val="0006C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275918" name="Text Box 14"/>
          <p:cNvSpPr txBox="1">
            <a:spLocks noChangeArrowheads="1"/>
          </p:cNvSpPr>
          <p:nvPr/>
        </p:nvSpPr>
        <p:spPr bwMode="auto">
          <a:xfrm>
            <a:off x="5086089" y="5984694"/>
            <a:ext cx="2575705" cy="707886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  <a:effectLst/>
          <a:extLst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000" b="1">
                <a:latin typeface="+mj-lt"/>
              </a:defRPr>
            </a:lvl1pPr>
          </a:lstStyle>
          <a:p>
            <a:r>
              <a:rPr lang="en-ZA" dirty="0"/>
              <a:t>Excrete </a:t>
            </a:r>
            <a:r>
              <a:rPr lang="en-ZA" dirty="0" smtClean="0"/>
              <a:t>urea</a:t>
            </a:r>
            <a:br>
              <a:rPr lang="en-ZA" dirty="0" smtClean="0"/>
            </a:br>
            <a:r>
              <a:rPr lang="en-US" dirty="0">
                <a:solidFill>
                  <a:srgbClr val="800000"/>
                </a:solidFill>
              </a:rPr>
              <a:t>400</a:t>
            </a:r>
            <a:r>
              <a:rPr lang="en-US" dirty="0" smtClean="0"/>
              <a:t> </a:t>
            </a:r>
            <a:r>
              <a:rPr lang="en-US" dirty="0"/>
              <a:t>mmol/day</a:t>
            </a:r>
          </a:p>
        </p:txBody>
      </p:sp>
      <p:sp>
        <p:nvSpPr>
          <p:cNvPr id="1275917" name="Oval 13"/>
          <p:cNvSpPr>
            <a:spLocks noChangeArrowheads="1"/>
          </p:cNvSpPr>
          <p:nvPr/>
        </p:nvSpPr>
        <p:spPr bwMode="auto">
          <a:xfrm>
            <a:off x="3814763" y="2764209"/>
            <a:ext cx="15875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rgbClr val="0006C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75924" name="Rectangle 20"/>
          <p:cNvSpPr>
            <a:spLocks noChangeArrowheads="1"/>
          </p:cNvSpPr>
          <p:nvPr/>
        </p:nvSpPr>
        <p:spPr bwMode="auto">
          <a:xfrm>
            <a:off x="7031521" y="3599373"/>
            <a:ext cx="12602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Medulla</a:t>
            </a:r>
          </a:p>
        </p:txBody>
      </p:sp>
      <p:sp>
        <p:nvSpPr>
          <p:cNvPr id="1275925" name="Rectangle 21"/>
          <p:cNvSpPr>
            <a:spLocks noChangeArrowheads="1"/>
          </p:cNvSpPr>
          <p:nvPr/>
        </p:nvSpPr>
        <p:spPr bwMode="auto">
          <a:xfrm>
            <a:off x="7031521" y="3133457"/>
            <a:ext cx="7958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Cortex</a:t>
            </a:r>
          </a:p>
        </p:txBody>
      </p:sp>
      <p:cxnSp>
        <p:nvCxnSpPr>
          <p:cNvPr id="112659" name="Straight Arrow Connector 4"/>
          <p:cNvCxnSpPr>
            <a:cxnSpLocks noChangeShapeType="1"/>
          </p:cNvCxnSpPr>
          <p:nvPr/>
        </p:nvCxnSpPr>
        <p:spPr bwMode="auto">
          <a:xfrm>
            <a:off x="5795963" y="2255138"/>
            <a:ext cx="0" cy="419091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12660" name="Straight Arrow Connector 27"/>
          <p:cNvCxnSpPr>
            <a:cxnSpLocks noChangeShapeType="1"/>
          </p:cNvCxnSpPr>
          <p:nvPr/>
        </p:nvCxnSpPr>
        <p:spPr bwMode="auto">
          <a:xfrm>
            <a:off x="4572000" y="2255138"/>
            <a:ext cx="0" cy="571491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12661" name="TextBox 5"/>
          <p:cNvSpPr txBox="1">
            <a:spLocks noChangeArrowheads="1"/>
          </p:cNvSpPr>
          <p:nvPr/>
        </p:nvSpPr>
        <p:spPr bwMode="auto">
          <a:xfrm flipH="1">
            <a:off x="3800699" y="1882973"/>
            <a:ext cx="12276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solidFill>
                  <a:srgbClr val="800000"/>
                </a:solidFill>
                <a:latin typeface="+mj-lt"/>
              </a:rPr>
              <a:t>TF/</a:t>
            </a:r>
            <a:r>
              <a:rPr lang="en-US" sz="1800" dirty="0" err="1" smtClean="0">
                <a:solidFill>
                  <a:srgbClr val="800000"/>
                </a:solidFill>
                <a:latin typeface="+mj-lt"/>
              </a:rPr>
              <a:t>P</a:t>
            </a:r>
            <a:r>
              <a:rPr lang="en-US" sz="1800" baseline="-25000" dirty="0" err="1">
                <a:solidFill>
                  <a:srgbClr val="800000"/>
                </a:solidFill>
                <a:latin typeface="+mj-lt"/>
              </a:rPr>
              <a:t>i</a:t>
            </a:r>
            <a:r>
              <a:rPr lang="en-US" sz="1800" baseline="-25000" dirty="0" err="1" smtClean="0">
                <a:solidFill>
                  <a:srgbClr val="800000"/>
                </a:solidFill>
                <a:latin typeface="+mj-lt"/>
              </a:rPr>
              <a:t>nulin</a:t>
            </a:r>
            <a:r>
              <a:rPr lang="en-US" sz="1800" dirty="0" smtClean="0">
                <a:solidFill>
                  <a:srgbClr val="800000"/>
                </a:solidFill>
                <a:latin typeface="+mj-lt"/>
              </a:rPr>
              <a:t> </a:t>
            </a:r>
            <a:r>
              <a:rPr lang="en-US" sz="1800" dirty="0">
                <a:solidFill>
                  <a:srgbClr val="800000"/>
                </a:solidFill>
                <a:latin typeface="+mj-lt"/>
              </a:rPr>
              <a:t>3</a:t>
            </a:r>
          </a:p>
        </p:txBody>
      </p:sp>
      <p:sp>
        <p:nvSpPr>
          <p:cNvPr id="112662" name="TextBox 29"/>
          <p:cNvSpPr txBox="1">
            <a:spLocks noChangeArrowheads="1"/>
          </p:cNvSpPr>
          <p:nvPr/>
        </p:nvSpPr>
        <p:spPr bwMode="auto">
          <a:xfrm flipH="1">
            <a:off x="5118101" y="1882973"/>
            <a:ext cx="12774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solidFill>
                  <a:srgbClr val="800000"/>
                </a:solidFill>
                <a:latin typeface="+mj-lt"/>
              </a:rPr>
              <a:t>TF/</a:t>
            </a:r>
            <a:r>
              <a:rPr lang="en-US" sz="1800" dirty="0" err="1" smtClean="0">
                <a:solidFill>
                  <a:srgbClr val="800000"/>
                </a:solidFill>
                <a:latin typeface="+mj-lt"/>
              </a:rPr>
              <a:t>P</a:t>
            </a:r>
            <a:r>
              <a:rPr lang="en-US" sz="1800" baseline="-25000" dirty="0" err="1">
                <a:solidFill>
                  <a:srgbClr val="800000"/>
                </a:solidFill>
                <a:latin typeface="+mj-lt"/>
              </a:rPr>
              <a:t>i</a:t>
            </a:r>
            <a:r>
              <a:rPr lang="en-US" sz="1800" baseline="-25000" dirty="0" err="1" smtClean="0">
                <a:solidFill>
                  <a:srgbClr val="800000"/>
                </a:solidFill>
                <a:latin typeface="+mj-lt"/>
              </a:rPr>
              <a:t>nulin</a:t>
            </a:r>
            <a:r>
              <a:rPr lang="en-US" sz="1800" dirty="0" smtClean="0">
                <a:solidFill>
                  <a:srgbClr val="800000"/>
                </a:solidFill>
                <a:latin typeface="+mj-lt"/>
              </a:rPr>
              <a:t> </a:t>
            </a:r>
            <a:r>
              <a:rPr lang="en-US" sz="1800" dirty="0">
                <a:solidFill>
                  <a:srgbClr val="800000"/>
                </a:solidFill>
                <a:latin typeface="+mj-lt"/>
              </a:rPr>
              <a:t>6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643438" y="3547354"/>
            <a:ext cx="0" cy="12954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27" name="Arc 9"/>
          <p:cNvSpPr>
            <a:spLocks/>
          </p:cNvSpPr>
          <p:nvPr/>
        </p:nvSpPr>
        <p:spPr bwMode="auto">
          <a:xfrm rot="21189771">
            <a:off x="5967413" y="2672642"/>
            <a:ext cx="401637" cy="4699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75"/>
              <a:gd name="T1" fmla="*/ 0 h 21600"/>
              <a:gd name="T2" fmla="*/ 21575 w 21575"/>
              <a:gd name="T3" fmla="*/ 20568 h 21600"/>
              <a:gd name="T4" fmla="*/ 0 w 2157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5" h="21600" fill="none" extrusionOk="0">
                <a:moveTo>
                  <a:pt x="0" y="-1"/>
                </a:moveTo>
                <a:cubicBezTo>
                  <a:pt x="11528" y="-1"/>
                  <a:pt x="21024" y="9053"/>
                  <a:pt x="21575" y="20567"/>
                </a:cubicBezTo>
              </a:path>
              <a:path w="21575" h="21600" stroke="0" extrusionOk="0">
                <a:moveTo>
                  <a:pt x="0" y="-1"/>
                </a:moveTo>
                <a:cubicBezTo>
                  <a:pt x="11528" y="-1"/>
                  <a:pt x="21024" y="9053"/>
                  <a:pt x="21575" y="2056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12667" name="Oval 22"/>
          <p:cNvSpPr>
            <a:spLocks noChangeArrowheads="1"/>
          </p:cNvSpPr>
          <p:nvPr/>
        </p:nvSpPr>
        <p:spPr bwMode="auto">
          <a:xfrm>
            <a:off x="6227763" y="5258679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12668" name="Text Box 25"/>
          <p:cNvSpPr txBox="1">
            <a:spLocks noChangeArrowheads="1"/>
          </p:cNvSpPr>
          <p:nvPr/>
        </p:nvSpPr>
        <p:spPr bwMode="auto">
          <a:xfrm>
            <a:off x="6494088" y="5243489"/>
            <a:ext cx="1170513" cy="307777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9pPr>
          </a:lstStyle>
          <a:p>
            <a:pPr algn="ctr"/>
            <a:r>
              <a:rPr lang="en-US" sz="1400" dirty="0" smtClean="0">
                <a:latin typeface="+mj-lt"/>
              </a:rPr>
              <a:t>UT </a:t>
            </a:r>
            <a:r>
              <a:rPr lang="en-US" sz="1400" dirty="0">
                <a:latin typeface="+mj-lt"/>
              </a:rPr>
              <a:t>A</a:t>
            </a:r>
            <a:r>
              <a:rPr lang="en-US" sz="1400" baseline="-25000" dirty="0">
                <a:latin typeface="+mj-lt"/>
              </a:rPr>
              <a:t>1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smtClean="0">
                <a:latin typeface="+mj-lt"/>
              </a:rPr>
              <a:t>and A</a:t>
            </a:r>
            <a:r>
              <a:rPr lang="en-US" sz="1400" baseline="-25000" dirty="0" smtClean="0">
                <a:latin typeface="+mj-lt"/>
              </a:rPr>
              <a:t>3</a:t>
            </a:r>
            <a:r>
              <a:rPr lang="en-US" sz="1400" dirty="0" smtClean="0">
                <a:latin typeface="+mj-lt"/>
              </a:rPr>
              <a:t> </a:t>
            </a:r>
            <a:endParaRPr lang="en-US" sz="1400" dirty="0">
              <a:latin typeface="+mj-lt"/>
            </a:endParaRPr>
          </a:p>
        </p:txBody>
      </p:sp>
      <p:sp>
        <p:nvSpPr>
          <p:cNvPr id="112669" name="Oval 22"/>
          <p:cNvSpPr>
            <a:spLocks noChangeArrowheads="1"/>
          </p:cNvSpPr>
          <p:nvPr/>
        </p:nvSpPr>
        <p:spPr bwMode="auto">
          <a:xfrm>
            <a:off x="4500563" y="4339517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12674" name="Oval 13"/>
          <p:cNvSpPr>
            <a:spLocks noChangeArrowheads="1"/>
          </p:cNvSpPr>
          <p:nvPr/>
        </p:nvSpPr>
        <p:spPr bwMode="auto">
          <a:xfrm>
            <a:off x="6069013" y="2674229"/>
            <a:ext cx="158750" cy="152400"/>
          </a:xfrm>
          <a:prstGeom prst="ellipse">
            <a:avLst/>
          </a:prstGeom>
          <a:solidFill>
            <a:srgbClr val="00B050"/>
          </a:solidFill>
          <a:ln w="19050">
            <a:solidFill>
              <a:srgbClr val="00B050"/>
            </a:solidFill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12675" name="Oval 13"/>
          <p:cNvSpPr>
            <a:spLocks noChangeArrowheads="1"/>
          </p:cNvSpPr>
          <p:nvPr/>
        </p:nvSpPr>
        <p:spPr bwMode="auto">
          <a:xfrm>
            <a:off x="6300788" y="3179054"/>
            <a:ext cx="158750" cy="152400"/>
          </a:xfrm>
          <a:prstGeom prst="ellipse">
            <a:avLst/>
          </a:prstGeom>
          <a:solidFill>
            <a:srgbClr val="00B050"/>
          </a:solidFill>
          <a:ln w="19050">
            <a:solidFill>
              <a:srgbClr val="00B050"/>
            </a:solidFill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12676" name="Oval 13"/>
          <p:cNvSpPr>
            <a:spLocks noChangeArrowheads="1"/>
          </p:cNvSpPr>
          <p:nvPr/>
        </p:nvSpPr>
        <p:spPr bwMode="auto">
          <a:xfrm>
            <a:off x="6300788" y="3768822"/>
            <a:ext cx="158750" cy="152400"/>
          </a:xfrm>
          <a:prstGeom prst="ellipse">
            <a:avLst/>
          </a:prstGeom>
          <a:solidFill>
            <a:srgbClr val="00B050"/>
          </a:solidFill>
          <a:ln w="19050">
            <a:solidFill>
              <a:srgbClr val="00B050"/>
            </a:solidFill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12677" name="Oval 13"/>
          <p:cNvSpPr>
            <a:spLocks noChangeArrowheads="1"/>
          </p:cNvSpPr>
          <p:nvPr/>
        </p:nvSpPr>
        <p:spPr bwMode="auto">
          <a:xfrm>
            <a:off x="6300788" y="4358590"/>
            <a:ext cx="158750" cy="152400"/>
          </a:xfrm>
          <a:prstGeom prst="ellipse">
            <a:avLst/>
          </a:prstGeom>
          <a:solidFill>
            <a:srgbClr val="00B050"/>
          </a:solidFill>
          <a:ln w="19050">
            <a:solidFill>
              <a:srgbClr val="00B050"/>
            </a:solidFill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112678" name="Oval 13"/>
          <p:cNvSpPr>
            <a:spLocks noChangeArrowheads="1"/>
          </p:cNvSpPr>
          <p:nvPr/>
        </p:nvSpPr>
        <p:spPr bwMode="auto">
          <a:xfrm>
            <a:off x="6300788" y="4948357"/>
            <a:ext cx="158750" cy="152400"/>
          </a:xfrm>
          <a:prstGeom prst="ellipse">
            <a:avLst/>
          </a:prstGeom>
          <a:solidFill>
            <a:srgbClr val="00B050"/>
          </a:solidFill>
          <a:ln w="19050">
            <a:solidFill>
              <a:srgbClr val="00B050"/>
            </a:solidFill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cxnSp>
        <p:nvCxnSpPr>
          <p:cNvPr id="41" name="Straight Arrow Connector 4"/>
          <p:cNvCxnSpPr>
            <a:cxnSpLocks noChangeShapeType="1"/>
          </p:cNvCxnSpPr>
          <p:nvPr/>
        </p:nvCxnSpPr>
        <p:spPr bwMode="auto">
          <a:xfrm flipH="1">
            <a:off x="4168776" y="2916609"/>
            <a:ext cx="331787" cy="426001"/>
          </a:xfrm>
          <a:prstGeom prst="straightConnector1">
            <a:avLst/>
          </a:prstGeom>
          <a:ln>
            <a:prstDash val="sysDot"/>
            <a:tailEnd type="triangle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21"/>
          <p:cNvSpPr>
            <a:spLocks noChangeArrowheads="1"/>
          </p:cNvSpPr>
          <p:nvPr/>
        </p:nvSpPr>
        <p:spPr bwMode="auto">
          <a:xfrm>
            <a:off x="180754" y="1748400"/>
            <a:ext cx="2913284" cy="1323439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 smtClean="0">
                <a:latin typeface="+mj-lt"/>
              </a:rPr>
              <a:t>Filtered urea</a:t>
            </a:r>
            <a:endParaRPr lang="en-US" sz="2000" b="1" dirty="0">
              <a:latin typeface="+mj-lt"/>
            </a:endParaRPr>
          </a:p>
          <a:p>
            <a:pPr algn="ctr">
              <a:defRPr/>
            </a:pPr>
            <a:r>
              <a:rPr lang="en-US" sz="2000" b="1" dirty="0" err="1" smtClean="0">
                <a:latin typeface="+mj-lt"/>
              </a:rPr>
              <a:t>P</a:t>
            </a:r>
            <a:r>
              <a:rPr lang="en-US" sz="2000" b="1" baseline="-25000" dirty="0" err="1" smtClean="0">
                <a:latin typeface="+mj-lt"/>
              </a:rPr>
              <a:t>urea</a:t>
            </a:r>
            <a:r>
              <a:rPr lang="en-US" sz="2000" b="1" dirty="0" smtClean="0">
                <a:latin typeface="+mj-lt"/>
              </a:rPr>
              <a:t> 5mmol/L </a:t>
            </a:r>
            <a:r>
              <a:rPr lang="en-US" sz="2000" b="1" dirty="0" smtClean="0">
                <a:latin typeface="+mj-lt"/>
              </a:rPr>
              <a:t>x</a:t>
            </a:r>
            <a:endParaRPr lang="en-US" sz="2000" b="1" dirty="0">
              <a:latin typeface="+mj-lt"/>
            </a:endParaRPr>
          </a:p>
          <a:p>
            <a:pPr algn="ctr">
              <a:defRPr/>
            </a:pPr>
            <a:r>
              <a:rPr lang="en-US" sz="2000" b="1" dirty="0">
                <a:latin typeface="+mj-lt"/>
              </a:rPr>
              <a:t>GFR 180 </a:t>
            </a:r>
            <a:r>
              <a:rPr lang="en-US" sz="2000" b="1" dirty="0" smtClean="0">
                <a:latin typeface="+mj-lt"/>
              </a:rPr>
              <a:t>L/day =</a:t>
            </a:r>
            <a:endParaRPr lang="en-US" sz="2000" b="1" dirty="0">
              <a:latin typeface="+mj-lt"/>
            </a:endParaRPr>
          </a:p>
          <a:p>
            <a:pPr algn="ctr">
              <a:defRPr/>
            </a:pPr>
            <a:r>
              <a:rPr lang="en-US" sz="2000" b="1" dirty="0" smtClean="0">
                <a:solidFill>
                  <a:srgbClr val="800000"/>
                </a:solidFill>
                <a:latin typeface="+mj-lt"/>
              </a:rPr>
              <a:t>900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mmol/day</a:t>
            </a:r>
          </a:p>
        </p:txBody>
      </p:sp>
      <p:sp>
        <p:nvSpPr>
          <p:cNvPr id="46" name="TextBox 29"/>
          <p:cNvSpPr txBox="1">
            <a:spLocks noChangeArrowheads="1"/>
          </p:cNvSpPr>
          <p:nvPr/>
        </p:nvSpPr>
        <p:spPr bwMode="auto">
          <a:xfrm flipH="1">
            <a:off x="6059636" y="943510"/>
            <a:ext cx="2485413" cy="92333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latin typeface="+mn-lt"/>
              </a:rPr>
              <a:t>Urea delivery </a:t>
            </a:r>
            <a:r>
              <a:rPr lang="en-US" sz="1800" dirty="0" smtClean="0">
                <a:solidFill>
                  <a:srgbClr val="800000"/>
                </a:solidFill>
                <a:latin typeface="+mj-lt"/>
                <a:ea typeface="+mn-ea"/>
                <a:cs typeface="+mn-cs"/>
              </a:rPr>
              <a:t>~1000</a:t>
            </a:r>
            <a:r>
              <a:rPr lang="en-US" sz="1800" dirty="0" smtClean="0">
                <a:latin typeface="+mn-lt"/>
              </a:rPr>
              <a:t> mmol/day</a:t>
            </a:r>
          </a:p>
          <a:p>
            <a:r>
              <a:rPr lang="en-US" sz="1800" dirty="0" smtClean="0">
                <a:latin typeface="+mn-lt"/>
              </a:rPr>
              <a:t>(= 1.1 x filtered load)</a:t>
            </a:r>
            <a:endParaRPr lang="en-US" sz="1800" dirty="0">
              <a:latin typeface="+mn-lt"/>
            </a:endParaRPr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2860311" y="3342610"/>
            <a:ext cx="1601978" cy="646331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 smtClean="0">
                <a:latin typeface="+mj-lt"/>
              </a:rPr>
              <a:t>Reabsorb </a:t>
            </a:r>
            <a:r>
              <a:rPr lang="en-US" b="1" dirty="0" smtClean="0">
                <a:solidFill>
                  <a:srgbClr val="800000"/>
                </a:solidFill>
                <a:latin typeface="+mj-lt"/>
              </a:rPr>
              <a:t>~500</a:t>
            </a:r>
            <a:endParaRPr lang="en-US" b="1" dirty="0">
              <a:solidFill>
                <a:srgbClr val="800000"/>
              </a:solidFill>
              <a:latin typeface="+mj-lt"/>
            </a:endParaRPr>
          </a:p>
          <a:p>
            <a:pPr algn="ctr">
              <a:defRPr/>
            </a:pPr>
            <a:r>
              <a:rPr lang="en-US" b="1" dirty="0">
                <a:latin typeface="+mj-lt"/>
              </a:rPr>
              <a:t>mmol/day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1629163" y="241528"/>
            <a:ext cx="57733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 smtClean="0"/>
              <a:t>Urea recycling in superficial nephrons</a:t>
            </a:r>
            <a:endParaRPr lang="en-US" sz="2800" b="1" dirty="0"/>
          </a:p>
        </p:txBody>
      </p:sp>
      <p:sp>
        <p:nvSpPr>
          <p:cNvPr id="1275908" name="Oval 4"/>
          <p:cNvSpPr>
            <a:spLocks noChangeArrowheads="1"/>
          </p:cNvSpPr>
          <p:nvPr/>
        </p:nvSpPr>
        <p:spPr bwMode="auto">
          <a:xfrm>
            <a:off x="2849563" y="2548817"/>
            <a:ext cx="714375" cy="685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cxnSp>
        <p:nvCxnSpPr>
          <p:cNvPr id="21" name="Straight Connector 20"/>
          <p:cNvCxnSpPr>
            <a:stCxn id="112667" idx="2"/>
          </p:cNvCxnSpPr>
          <p:nvPr/>
        </p:nvCxnSpPr>
        <p:spPr>
          <a:xfrm flipH="1">
            <a:off x="4067175" y="5411079"/>
            <a:ext cx="2160588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 flipV="1">
            <a:off x="4067175" y="4555417"/>
            <a:ext cx="8731" cy="855662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673" name="Straight Arrow Connector 112672"/>
          <p:cNvCxnSpPr/>
          <p:nvPr/>
        </p:nvCxnSpPr>
        <p:spPr>
          <a:xfrm>
            <a:off x="4060351" y="4562241"/>
            <a:ext cx="394174" cy="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2856019" y="5189166"/>
            <a:ext cx="1415837" cy="646331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latin typeface="+mj-lt"/>
              </a:rPr>
              <a:t>Recycle </a:t>
            </a:r>
            <a:r>
              <a:rPr lang="en-US" b="1" dirty="0" smtClean="0">
                <a:solidFill>
                  <a:srgbClr val="800000"/>
                </a:solidFill>
                <a:latin typeface="+mj-lt"/>
              </a:rPr>
              <a:t>~600</a:t>
            </a:r>
            <a:endParaRPr lang="en-US" b="1" dirty="0">
              <a:solidFill>
                <a:srgbClr val="800000"/>
              </a:solidFill>
              <a:latin typeface="+mj-lt"/>
            </a:endParaRPr>
          </a:p>
          <a:p>
            <a:pPr algn="ctr">
              <a:defRPr/>
            </a:pPr>
            <a:r>
              <a:rPr lang="en-US" b="1" dirty="0">
                <a:latin typeface="+mj-lt"/>
              </a:rPr>
              <a:t>mmol/day</a:t>
            </a:r>
          </a:p>
        </p:txBody>
      </p:sp>
      <p:sp>
        <p:nvSpPr>
          <p:cNvPr id="112681" name="Freeform 112680"/>
          <p:cNvSpPr/>
          <p:nvPr/>
        </p:nvSpPr>
        <p:spPr>
          <a:xfrm>
            <a:off x="5795962" y="1674598"/>
            <a:ext cx="208867" cy="326921"/>
          </a:xfrm>
          <a:custGeom>
            <a:avLst/>
            <a:gdLst>
              <a:gd name="connsiteX0" fmla="*/ 226782 w 226782"/>
              <a:gd name="connsiteY0" fmla="*/ 0 h 284259"/>
              <a:gd name="connsiteX1" fmla="*/ 22065 w 226782"/>
              <a:gd name="connsiteY1" fmla="*/ 259308 h 284259"/>
              <a:gd name="connsiteX2" fmla="*/ 15241 w 226782"/>
              <a:gd name="connsiteY2" fmla="*/ 259308 h 284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782" h="284259">
                <a:moveTo>
                  <a:pt x="226782" y="0"/>
                </a:moveTo>
                <a:lnTo>
                  <a:pt x="22065" y="259308"/>
                </a:lnTo>
                <a:cubicBezTo>
                  <a:pt x="-13192" y="302526"/>
                  <a:pt x="1024" y="280917"/>
                  <a:pt x="15241" y="259308"/>
                </a:cubicBez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extBox 1"/>
          <p:cNvSpPr txBox="1"/>
          <p:nvPr/>
        </p:nvSpPr>
        <p:spPr>
          <a:xfrm>
            <a:off x="310316" y="6286763"/>
            <a:ext cx="2592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Halperin, </a:t>
            </a:r>
            <a:r>
              <a:rPr lang="en-US" sz="1600" dirty="0" err="1" smtClean="0"/>
              <a:t>Afr</a:t>
            </a:r>
            <a:r>
              <a:rPr lang="en-US" sz="1600" dirty="0" smtClean="0"/>
              <a:t> J </a:t>
            </a:r>
            <a:r>
              <a:rPr lang="en-US" sz="1600" dirty="0" err="1" smtClean="0"/>
              <a:t>Nephrol</a:t>
            </a:r>
            <a:r>
              <a:rPr lang="en-US" sz="1600" dirty="0" smtClean="0"/>
              <a:t>, 2017</a:t>
            </a:r>
            <a:endParaRPr lang="en-US" sz="1600" dirty="0"/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4799448" y="4347814"/>
            <a:ext cx="599844" cy="307777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Palatino" charset="0"/>
                <a:ea typeface="ＭＳ Ｐゴシック" charset="0"/>
              </a:defRPr>
            </a:lvl9pPr>
          </a:lstStyle>
          <a:p>
            <a:pPr algn="ctr"/>
            <a:r>
              <a:rPr lang="en-US" sz="1400" dirty="0" smtClean="0">
                <a:latin typeface="+mj-lt"/>
              </a:rPr>
              <a:t>UT A</a:t>
            </a:r>
            <a:r>
              <a:rPr lang="en-US" sz="1400" baseline="-25000" dirty="0" smtClean="0">
                <a:latin typeface="+mj-lt"/>
              </a:rPr>
              <a:t>2</a:t>
            </a: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4133197"/>
      </p:ext>
    </p:extLst>
  </p:cSld>
  <p:clrMapOvr>
    <a:masterClrMapping/>
  </p:clrMapOvr>
  <p:transition advTm="18434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2017-08-02T06:39:00Z</dcterms:created>
  <dcterms:modified xsi:type="dcterms:W3CDTF">2017-08-08T06:04:57Z</dcterms:modified>
</cp:coreProperties>
</file>