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8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1.xml" ContentType="application/vnd.openxmlformats-officedocument.presentationml.notesSlide+xml"/>
  <Override PartName="/ppt/charts/chart9.xml" ContentType="application/vnd.openxmlformats-officedocument.drawingml.chart+xml"/>
  <Override PartName="/ppt/notesSlides/notesSlide12.xml" ContentType="application/vnd.openxmlformats-officedocument.presentationml.notesSlide+xml"/>
  <Override PartName="/ppt/charts/chart10.xml" ContentType="application/vnd.openxmlformats-officedocument.drawingml.char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1.xml" ContentType="application/vnd.openxmlformats-officedocument.drawingml.chart+xml"/>
  <Override PartName="/ppt/notesSlides/notesSlide15.xml" ContentType="application/vnd.openxmlformats-officedocument.presentationml.notesSlid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92" r:id="rId2"/>
    <p:sldId id="430" r:id="rId3"/>
    <p:sldId id="443" r:id="rId4"/>
    <p:sldId id="470" r:id="rId5"/>
    <p:sldId id="508" r:id="rId6"/>
    <p:sldId id="509" r:id="rId7"/>
    <p:sldId id="447" r:id="rId8"/>
    <p:sldId id="472" r:id="rId9"/>
    <p:sldId id="474" r:id="rId10"/>
    <p:sldId id="478" r:id="rId11"/>
    <p:sldId id="450" r:id="rId12"/>
    <p:sldId id="475" r:id="rId13"/>
    <p:sldId id="488" r:id="rId14"/>
    <p:sldId id="451" r:id="rId15"/>
    <p:sldId id="452" r:id="rId16"/>
    <p:sldId id="497" r:id="rId17"/>
    <p:sldId id="498" r:id="rId18"/>
    <p:sldId id="499" r:id="rId19"/>
    <p:sldId id="500" r:id="rId20"/>
    <p:sldId id="501" r:id="rId21"/>
    <p:sldId id="502" r:id="rId22"/>
    <p:sldId id="503" r:id="rId23"/>
    <p:sldId id="505" r:id="rId24"/>
    <p:sldId id="506" r:id="rId25"/>
    <p:sldId id="507" r:id="rId26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V" initials="JV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8AB7"/>
    <a:srgbClr val="DCEF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534" autoAdjust="0"/>
    <p:restoredTop sz="92384" autoAdjust="0"/>
  </p:normalViewPr>
  <p:slideViewPr>
    <p:cSldViewPr>
      <p:cViewPr varScale="1">
        <p:scale>
          <a:sx n="106" d="100"/>
          <a:sy n="106" d="100"/>
        </p:scale>
        <p:origin x="13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Relationship Id="rId35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800" b="1" baseline="0" dirty="0">
                <a:solidFill>
                  <a:schemeClr val="tx1"/>
                </a:solidFill>
              </a:rPr>
              <a:t>Gender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C65-4D6C-A229-07AA67A618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C65-4D6C-A229-07AA67A61883}"/>
              </c:ext>
            </c:extLst>
          </c:dPt>
          <c:dLbls>
            <c:dLbl>
              <c:idx val="0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C65-4D6C-A229-07AA67A61883}"/>
                </c:ext>
              </c:extLst>
            </c:dLbl>
            <c:dLbl>
              <c:idx val="1"/>
              <c:layout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C65-4D6C-A229-07AA67A618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0.51100000000000001</c:v>
                </c:pt>
                <c:pt idx="1">
                  <c:v>0.48899999999999999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C65-4D6C-A229-07AA67A618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764204025251601"/>
          <c:y val="0.89895403967974796"/>
          <c:w val="0.72447151017157363"/>
          <c:h val="7.81364528746621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237981392380906"/>
          <c:y val="3.9238541396634942E-2"/>
          <c:w val="0.67278742532880964"/>
          <c:h val="0.8239708115220313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pmp</c:v>
                </c:pt>
              </c:strCache>
            </c:strRef>
          </c:tx>
          <c:spPr>
            <a:solidFill>
              <a:srgbClr val="578AB7"/>
            </a:solidFill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White</c:v>
                </c:pt>
                <c:pt idx="1">
                  <c:v>Indian/Asian</c:v>
                </c:pt>
                <c:pt idx="2">
                  <c:v>Coloured</c:v>
                </c:pt>
                <c:pt idx="3">
                  <c:v>Black</c:v>
                </c:pt>
              </c:strCache>
            </c:strRef>
          </c:cat>
          <c:val>
            <c:numRef>
              <c:f>Sheet1!$B$2:$B$5</c:f>
              <c:numCache>
                <c:formatCode>0</c:formatCode>
                <c:ptCount val="4"/>
                <c:pt idx="0">
                  <c:v>436</c:v>
                </c:pt>
                <c:pt idx="1">
                  <c:v>927</c:v>
                </c:pt>
                <c:pt idx="2">
                  <c:v>334</c:v>
                </c:pt>
                <c:pt idx="3">
                  <c:v>125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68-4B65-B4C8-52BA53DD7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58336"/>
        <c:axId val="74959872"/>
      </c:barChart>
      <c:catAx>
        <c:axId val="7495833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74959872"/>
        <c:crosses val="autoZero"/>
        <c:auto val="1"/>
        <c:lblAlgn val="ctr"/>
        <c:lblOffset val="100"/>
        <c:noMultiLvlLbl val="0"/>
      </c:catAx>
      <c:valAx>
        <c:axId val="74959872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74958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5"/>
          <c:dPt>
            <c:idx val="0"/>
            <c:bubble3D val="0"/>
            <c:explosion val="13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2DB8-4FAF-878B-397EE840AB7E}"/>
              </c:ext>
            </c:extLst>
          </c:dPt>
          <c:dPt>
            <c:idx val="1"/>
            <c:bubble3D val="0"/>
            <c:explosion val="5"/>
            <c:extLst>
              <c:ext xmlns:c16="http://schemas.microsoft.com/office/drawing/2014/chart" uri="{C3380CC4-5D6E-409C-BE32-E72D297353CC}">
                <c16:uniqueId val="{00000002-2DB8-4FAF-878B-397EE840AB7E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Diabetes</c:v>
                </c:pt>
                <c:pt idx="1">
                  <c:v>No diabetes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0.51459999999999995</c:v>
                </c:pt>
                <c:pt idx="1">
                  <c:v>0.4854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DB8-4FAF-878B-397EE840AB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916666666666665E-2"/>
          <c:y val="3.4375000000000003E-2"/>
          <c:w val="0.80319209317585305"/>
          <c:h val="0.96562499999999996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3"/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07F2-40E8-82D9-57FBE2BB7388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3-07F2-40E8-82D9-57FBE2BB7388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5-07F2-40E8-82D9-57FBE2BB738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86.5%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7F2-40E8-82D9-57FBE2BB7388}"/>
                </c:ext>
              </c:extLst>
            </c:dLbl>
            <c:dLbl>
              <c:idx val="1"/>
              <c:layout>
                <c:manualLayout>
                  <c:x val="-3.0026574803149644E-2"/>
                  <c:y val="3.24384842519685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12.2%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7F2-40E8-82D9-57FBE2BB7388}"/>
                </c:ext>
              </c:extLst>
            </c:dLbl>
            <c:dLbl>
              <c:idx val="2"/>
              <c:layout>
                <c:manualLayout>
                  <c:x val="9.0242946194225723E-2"/>
                  <c:y val="-1.001845472440944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1.3%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7F2-40E8-82D9-57FBE2BB738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Negative (6102)</c:v>
                </c:pt>
                <c:pt idx="1">
                  <c:v>Immune (859)</c:v>
                </c:pt>
                <c:pt idx="2">
                  <c:v>Positive (95)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6102</c:v>
                </c:pt>
                <c:pt idx="1">
                  <c:v>859</c:v>
                </c:pt>
                <c:pt idx="2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7F2-40E8-82D9-57FBE2BB73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8444209317585292"/>
          <c:y val="3.5522391732283463E-2"/>
          <c:w val="0.31347457349081365"/>
          <c:h val="0.2602049704724409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"/>
          <c:y val="0.20507957963518456"/>
          <c:w val="0.73854711239868331"/>
          <c:h val="0.71980016623667331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Column2</c:v>
                </c:pt>
              </c:strCache>
            </c:strRef>
          </c:tx>
          <c:explosion val="25"/>
          <c:dPt>
            <c:idx val="0"/>
            <c:bubble3D val="0"/>
            <c:explosion val="24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F957-4D71-838E-1FE56DE91600}"/>
              </c:ext>
            </c:extLst>
          </c:dPt>
          <c:dPt>
            <c:idx val="1"/>
            <c:bubble3D val="0"/>
            <c:explosion val="38"/>
            <c:extLst>
              <c:ext xmlns:c16="http://schemas.microsoft.com/office/drawing/2014/chart" uri="{C3380CC4-5D6E-409C-BE32-E72D297353CC}">
                <c16:uniqueId val="{00000002-F957-4D71-838E-1FE56DE91600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98.9%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957-4D71-838E-1FE56DE91600}"/>
                </c:ext>
              </c:extLst>
            </c:dLbl>
            <c:dLbl>
              <c:idx val="1"/>
              <c:layout>
                <c:manualLayout>
                  <c:x val="-7.2868183567277728E-2"/>
                  <c:y val="-3.02062630901093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1.1%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957-4D71-838E-1FE56DE91600}"/>
                </c:ext>
              </c:extLst>
            </c:dLbl>
            <c:spPr>
              <a:noFill/>
              <a:ln>
                <a:noFill/>
              </a:ln>
              <a:effectLst/>
            </c:spPr>
            <c:dLblPos val="bestFit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Negative (6113)</c:v>
                </c:pt>
                <c:pt idx="1">
                  <c:v>Positive (65)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6113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57-4D71-838E-1FE56DE9160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Negative (6113)</c:v>
                </c:pt>
                <c:pt idx="1">
                  <c:v>Positive (65)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99.2</c:v>
                </c:pt>
                <c:pt idx="1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57-4D71-838E-1FE56DE916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69662355423857"/>
          <c:y val="7.5059561283314188E-2"/>
          <c:w val="0.2830337644576143"/>
          <c:h val="0.25838847123982112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2916666666666665E-2"/>
          <c:y val="4.8211222028584085E-2"/>
          <c:w val="0.73972154548965474"/>
          <c:h val="0.91741360268161953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F9F5-4489-ABCF-C43B39D67BE5}"/>
              </c:ext>
            </c:extLst>
          </c:dPt>
          <c:dLbls>
            <c:dLbl>
              <c:idx val="1"/>
              <c:layout>
                <c:manualLayout>
                  <c:x val="-4.215603028234962E-2"/>
                  <c:y val="-2.340324293376608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9.4%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9F5-4489-ABCF-C43B39D67BE5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Negative (5857)</c:v>
                </c:pt>
                <c:pt idx="1">
                  <c:v>Positive (607)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5857</c:v>
                </c:pt>
                <c:pt idx="1">
                  <c:v>607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F5-4489-ABCF-C43B39D67B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1001370218123916"/>
          <c:y val="2.480967154802409E-2"/>
          <c:w val="0.2899862978187609"/>
          <c:h val="0.17044986373333901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pmp</c:v>
                </c:pt>
              </c:strCache>
            </c:strRef>
          </c:tx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Western Cape</c:v>
                </c:pt>
                <c:pt idx="1">
                  <c:v>Northern Cape</c:v>
                </c:pt>
                <c:pt idx="2">
                  <c:v>North West</c:v>
                </c:pt>
                <c:pt idx="3">
                  <c:v>Mpumalanga</c:v>
                </c:pt>
                <c:pt idx="4">
                  <c:v>Limpopo</c:v>
                </c:pt>
                <c:pt idx="5">
                  <c:v>KwaZulu-Natal</c:v>
                </c:pt>
                <c:pt idx="6">
                  <c:v>Gauteng </c:v>
                </c:pt>
                <c:pt idx="7">
                  <c:v>Free State</c:v>
                </c:pt>
                <c:pt idx="8">
                  <c:v>Eastern Cape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327</c:v>
                </c:pt>
                <c:pt idx="1">
                  <c:v>125</c:v>
                </c:pt>
                <c:pt idx="2">
                  <c:v>126</c:v>
                </c:pt>
                <c:pt idx="3">
                  <c:v>64</c:v>
                </c:pt>
                <c:pt idx="4">
                  <c:v>59</c:v>
                </c:pt>
                <c:pt idx="5">
                  <c:v>209</c:v>
                </c:pt>
                <c:pt idx="6">
                  <c:v>245</c:v>
                </c:pt>
                <c:pt idx="7">
                  <c:v>193</c:v>
                </c:pt>
                <c:pt idx="8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61-44AD-AF31-09E8EB6098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1425920"/>
        <c:axId val="42341120"/>
      </c:barChart>
      <c:catAx>
        <c:axId val="4142592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42341120"/>
        <c:crosses val="autoZero"/>
        <c:auto val="1"/>
        <c:lblAlgn val="ctr"/>
        <c:lblOffset val="100"/>
        <c:noMultiLvlLbl val="0"/>
      </c:catAx>
      <c:valAx>
        <c:axId val="42341120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414259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190028268464"/>
          <c:y val="3.0210056121072044E-2"/>
          <c:w val="0.72260840265784165"/>
          <c:h val="0.873937133673335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Private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spPr>
              <a:solidFill>
                <a:schemeClr val="bg1"/>
              </a:solidFill>
            </c:spPr>
            <c:txPr>
              <a:bodyPr anchor="b" anchorCtr="1"/>
              <a:lstStyle/>
              <a:p>
                <a:pPr>
                  <a:defRPr sz="1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Western Cape</c:v>
                </c:pt>
                <c:pt idx="1">
                  <c:v>Northern Cape</c:v>
                </c:pt>
                <c:pt idx="2">
                  <c:v>North West</c:v>
                </c:pt>
                <c:pt idx="3">
                  <c:v>Mpumalanga</c:v>
                </c:pt>
                <c:pt idx="4">
                  <c:v>Limpopo</c:v>
                </c:pt>
                <c:pt idx="5">
                  <c:v>KwaZulu-Natal</c:v>
                </c:pt>
                <c:pt idx="6">
                  <c:v>Gauteng</c:v>
                </c:pt>
                <c:pt idx="7">
                  <c:v>Free State</c:v>
                </c:pt>
                <c:pt idx="8">
                  <c:v>Eastern Cape</c:v>
                </c:pt>
              </c:strCache>
            </c:strRef>
          </c:cat>
          <c:val>
            <c:numRef>
              <c:f>Sheet1!$B$2:$B$10</c:f>
              <c:numCache>
                <c:formatCode>0</c:formatCode>
                <c:ptCount val="9"/>
                <c:pt idx="0">
                  <c:v>880.0039052880893</c:v>
                </c:pt>
                <c:pt idx="1">
                  <c:v>354.01862959854287</c:v>
                </c:pt>
                <c:pt idx="2">
                  <c:v>618.33982604529342</c:v>
                </c:pt>
                <c:pt idx="3">
                  <c:v>445.65662900044174</c:v>
                </c:pt>
                <c:pt idx="4">
                  <c:v>636.83898150781363</c:v>
                </c:pt>
                <c:pt idx="5">
                  <c:v>1296.1607283097051</c:v>
                </c:pt>
                <c:pt idx="6">
                  <c:v>656.90154301321797</c:v>
                </c:pt>
                <c:pt idx="7">
                  <c:v>801.60991908800088</c:v>
                </c:pt>
                <c:pt idx="8">
                  <c:v>1097.3006394935612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38-453D-89BE-C82FA25447C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Public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7815080030389441E-3"/>
                  <c:y val="-8.239106214837829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5A38-453D-89BE-C82FA25447C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Western Cape</c:v>
                </c:pt>
                <c:pt idx="1">
                  <c:v>Northern Cape</c:v>
                </c:pt>
                <c:pt idx="2">
                  <c:v>North West</c:v>
                </c:pt>
                <c:pt idx="3">
                  <c:v>Mpumalanga</c:v>
                </c:pt>
                <c:pt idx="4">
                  <c:v>Limpopo</c:v>
                </c:pt>
                <c:pt idx="5">
                  <c:v>KwaZulu-Natal</c:v>
                </c:pt>
                <c:pt idx="6">
                  <c:v>Gauteng</c:v>
                </c:pt>
                <c:pt idx="7">
                  <c:v>Free State</c:v>
                </c:pt>
                <c:pt idx="8">
                  <c:v>Eastern Cape</c:v>
                </c:pt>
              </c:strCache>
            </c:strRef>
          </c:cat>
          <c:val>
            <c:numRef>
              <c:f>Sheet1!$C$2:$C$10</c:f>
              <c:numCache>
                <c:formatCode>0</c:formatCode>
                <c:ptCount val="9"/>
                <c:pt idx="0">
                  <c:v>175.83184226821234</c:v>
                </c:pt>
                <c:pt idx="1">
                  <c:v>82.068187737301514</c:v>
                </c:pt>
                <c:pt idx="2">
                  <c:v>50.097336264233256</c:v>
                </c:pt>
                <c:pt idx="3">
                  <c:v>4.5828689922135482</c:v>
                </c:pt>
                <c:pt idx="4">
                  <c:v>13.557580085453734</c:v>
                </c:pt>
                <c:pt idx="5">
                  <c:v>65.342660686546395</c:v>
                </c:pt>
                <c:pt idx="6">
                  <c:v>98.463838412786657</c:v>
                </c:pt>
                <c:pt idx="7">
                  <c:v>93.706946474069639</c:v>
                </c:pt>
                <c:pt idx="8">
                  <c:v>50.355785793470361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38-453D-89BE-C82FA25447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180992"/>
        <c:axId val="42182528"/>
      </c:barChart>
      <c:catAx>
        <c:axId val="421809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42182528"/>
        <c:crosses val="autoZero"/>
        <c:auto val="1"/>
        <c:lblAlgn val="ctr"/>
        <c:lblOffset val="100"/>
        <c:noMultiLvlLbl val="0"/>
      </c:catAx>
      <c:valAx>
        <c:axId val="42182528"/>
        <c:scaling>
          <c:orientation val="minMax"/>
        </c:scaling>
        <c:delete val="0"/>
        <c:axPos val="b"/>
        <c:majorGridlines/>
        <c:numFmt formatCode="0" sourceLinked="1"/>
        <c:majorTickMark val="out"/>
        <c:minorTickMark val="none"/>
        <c:tickLblPos val="nextTo"/>
        <c:crossAx val="42180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542804447092875"/>
          <c:y val="0.54461421952957945"/>
          <c:w val="0.1375636994318252"/>
          <c:h val="0.152452009909417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2015</a:t>
            </a:r>
          </a:p>
        </c:rich>
      </c:tx>
      <c:layout>
        <c:manualLayout>
          <c:xMode val="edge"/>
          <c:yMode val="edge"/>
          <c:x val="0.66193115639480915"/>
          <c:y val="0.161875747655945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2015</c:v>
                </c:pt>
              </c:strCache>
            </c:strRef>
          </c:tx>
          <c:explosion val="9"/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6A44-4A70-9D59-1A2E9F0CB73B}"/>
              </c:ext>
            </c:extLst>
          </c:dPt>
          <c:dPt>
            <c:idx val="2"/>
            <c:bubble3D val="0"/>
            <c:spPr>
              <a:solidFill>
                <a:srgbClr val="DCEF59"/>
              </a:solidFill>
            </c:spPr>
            <c:extLst>
              <c:ext xmlns:c16="http://schemas.microsoft.com/office/drawing/2014/chart" uri="{C3380CC4-5D6E-409C-BE32-E72D297353CC}">
                <c16:uniqueId val="{00000003-6A44-4A70-9D59-1A2E9F0CB73B}"/>
              </c:ext>
            </c:extLst>
          </c:dPt>
          <c:dLbls>
            <c:dLbl>
              <c:idx val="0"/>
              <c:layout>
                <c:manualLayout>
                  <c:x val="-3.5923033033994342E-2"/>
                  <c:y val="-2.150861963846827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866656659898309"/>
                      <c:h val="0.3183250641527634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A44-4A70-9D59-1A2E9F0CB73B}"/>
                </c:ext>
              </c:extLst>
            </c:dLbl>
            <c:dLbl>
              <c:idx val="1"/>
              <c:layout>
                <c:manualLayout>
                  <c:x val="-3.2713514791412802E-2"/>
                  <c:y val="6.63010327269995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06609839050139"/>
                      <c:h val="0.314023248062876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6A44-4A70-9D59-1A2E9F0CB73B}"/>
                </c:ext>
              </c:extLst>
            </c:dLbl>
            <c:dLbl>
              <c:idx val="2"/>
              <c:layout>
                <c:manualLayout>
                  <c:x val="2.1977844755600631E-2"/>
                  <c:y val="4.34670695504117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116149033086156"/>
                      <c:h val="0.3817749924805102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A44-4A70-9D59-1A2E9F0CB73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HD (72.7%)</c:v>
                </c:pt>
                <c:pt idx="1">
                  <c:v>PD (13.9%)</c:v>
                </c:pt>
                <c:pt idx="2">
                  <c:v>TX (13.4%)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7529</c:v>
                </c:pt>
                <c:pt idx="1">
                  <c:v>1440</c:v>
                </c:pt>
                <c:pt idx="2">
                  <c:v>1391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A44-4A70-9D59-1A2E9F0CB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A984-479B-9EBE-E8F4CE174E0F}"/>
              </c:ext>
            </c:extLst>
          </c:dPt>
          <c:dPt>
            <c:idx val="2"/>
            <c:bubble3D val="0"/>
            <c:explosion val="5"/>
            <c:spPr>
              <a:solidFill>
                <a:srgbClr val="DCEF59"/>
              </a:solidFill>
            </c:spPr>
            <c:extLst>
              <c:ext xmlns:c16="http://schemas.microsoft.com/office/drawing/2014/chart" uri="{C3380CC4-5D6E-409C-BE32-E72D297353CC}">
                <c16:uniqueId val="{00000003-A984-479B-9EBE-E8F4CE174E0F}"/>
              </c:ext>
            </c:extLst>
          </c:dPt>
          <c:cat>
            <c:strRef>
              <c:f>Sheet1!$A$2:$A$4</c:f>
              <c:strCache>
                <c:ptCount val="3"/>
                <c:pt idx="0">
                  <c:v>HD</c:v>
                </c:pt>
                <c:pt idx="1">
                  <c:v>PD</c:v>
                </c:pt>
                <c:pt idx="2">
                  <c:v>TX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1517</c:v>
                </c:pt>
                <c:pt idx="1">
                  <c:v>963</c:v>
                </c:pt>
                <c:pt idx="2">
                  <c:v>838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984-479B-9EBE-E8F4CE174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80162883136441765"/>
          <c:y val="0.36989739173228398"/>
          <c:w val="0.19837116863558349"/>
          <c:h val="0.260204970472441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4E25-4D79-B49B-1FAFFF7B81B2}"/>
              </c:ext>
            </c:extLst>
          </c:dPt>
          <c:dPt>
            <c:idx val="2"/>
            <c:bubble3D val="0"/>
            <c:explosion val="22"/>
            <c:spPr>
              <a:solidFill>
                <a:srgbClr val="DCEF59"/>
              </a:solidFill>
            </c:spPr>
            <c:extLst>
              <c:ext xmlns:c16="http://schemas.microsoft.com/office/drawing/2014/chart" uri="{C3380CC4-5D6E-409C-BE32-E72D297353CC}">
                <c16:uniqueId val="{00000003-4E25-4D79-B49B-1FAFFF7B81B2}"/>
              </c:ext>
            </c:extLst>
          </c:dPt>
          <c:cat>
            <c:strRef>
              <c:f>Sheet1!$A$2:$A$4</c:f>
              <c:strCache>
                <c:ptCount val="3"/>
                <c:pt idx="0">
                  <c:v>HD</c:v>
                </c:pt>
                <c:pt idx="1">
                  <c:v>PD</c:v>
                </c:pt>
                <c:pt idx="2">
                  <c:v>TX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6012</c:v>
                </c:pt>
                <c:pt idx="1">
                  <c:v>477</c:v>
                </c:pt>
                <c:pt idx="2">
                  <c:v>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E25-4D79-B49B-1FAFFF7B81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>
        <c:manualLayout>
          <c:xMode val="edge"/>
          <c:yMode val="edge"/>
          <c:x val="0.80162883136441765"/>
          <c:y val="0.36989739173228398"/>
          <c:w val="0.19837116863558349"/>
          <c:h val="0.26020497047244134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6CC-44C5-89F8-21C298B809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6CC-44C5-89F8-21C298B80975}"/>
              </c:ext>
            </c:extLst>
          </c:dPt>
          <c:dLbls>
            <c:dLbl>
              <c:idx val="0"/>
              <c:layout>
                <c:manualLayout>
                  <c:x val="-1.4612573911540693E-3"/>
                  <c:y val="-2.764563515931180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6CC-44C5-89F8-21C298B80975}"/>
                </c:ext>
              </c:extLst>
            </c:dLbl>
            <c:dLbl>
              <c:idx val="1"/>
              <c:layout>
                <c:manualLayout>
                  <c:x val="1.2147570023083854E-2"/>
                  <c:y val="1.6765857433465248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6CC-44C5-89F8-21C298B809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Female</c:v>
                </c:pt>
                <c:pt idx="1">
                  <c:v>Male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0.40699999999999997</c:v>
                </c:pt>
                <c:pt idx="1">
                  <c:v>0.59299999999999997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CC-44C5-89F8-21C298B809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764204025251601"/>
          <c:y val="0.89895403967974796"/>
          <c:w val="0.72447151017157363"/>
          <c:h val="7.813645287466214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2014</c:v>
                </c:pt>
              </c:strCache>
            </c:strRef>
          </c:tx>
          <c:explosion val="9"/>
          <c:dPt>
            <c:idx val="0"/>
            <c:bubble3D val="0"/>
            <c:spPr>
              <a:solidFill>
                <a:srgbClr val="578AB7"/>
              </a:solidFill>
            </c:spPr>
            <c:extLst>
              <c:ext xmlns:c16="http://schemas.microsoft.com/office/drawing/2014/chart" uri="{C3380CC4-5D6E-409C-BE32-E72D297353CC}">
                <c16:uniqueId val="{00000001-D1DB-4228-8C2B-92B17148C9CD}"/>
              </c:ext>
            </c:extLst>
          </c:dPt>
          <c:dPt>
            <c:idx val="2"/>
            <c:bubble3D val="0"/>
            <c:spPr>
              <a:solidFill>
                <a:srgbClr val="DCEF59"/>
              </a:solidFill>
            </c:spPr>
            <c:extLst>
              <c:ext xmlns:c16="http://schemas.microsoft.com/office/drawing/2014/chart" uri="{C3380CC4-5D6E-409C-BE32-E72D297353CC}">
                <c16:uniqueId val="{00000003-D1DB-4228-8C2B-92B17148C9CD}"/>
              </c:ext>
            </c:extLst>
          </c:dPt>
          <c:dLbls>
            <c:dLbl>
              <c:idx val="0"/>
              <c:layout>
                <c:manualLayout>
                  <c:x val="-0.12375246062992126"/>
                  <c:y val="9.8016978346456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1DB-4228-8C2B-92B17148C9CD}"/>
                </c:ext>
              </c:extLst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1DB-4228-8C2B-92B17148C9CD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1DB-4228-8C2B-92B17148C9CD}"/>
                </c:ext>
              </c:extLst>
            </c:dLbl>
            <c:dLbl>
              <c:idx val="3"/>
              <c:layout>
                <c:manualLayout>
                  <c:x val="0.13579461942257218"/>
                  <c:y val="5.95437992125984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1DB-4228-8C2B-92B17148C9CD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1DB-4228-8C2B-92B17148C9CD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Black</c:v>
                </c:pt>
                <c:pt idx="1">
                  <c:v>Coloured</c:v>
                </c:pt>
                <c:pt idx="2">
                  <c:v>Indian/Asian</c:v>
                </c:pt>
                <c:pt idx="3">
                  <c:v>White</c:v>
                </c:pt>
              </c:strCache>
            </c:strRef>
          </c:cat>
          <c:val>
            <c:numRef>
              <c:f>Sheet1!$B$2:$B$5</c:f>
              <c:numCache>
                <c:formatCode>0.0</c:formatCode>
                <c:ptCount val="4"/>
                <c:pt idx="0">
                  <c:v>53.15</c:v>
                </c:pt>
                <c:pt idx="1">
                  <c:v>15.58</c:v>
                </c:pt>
                <c:pt idx="2">
                  <c:v>12.19</c:v>
                </c:pt>
                <c:pt idx="3">
                  <c:v>19.079999999999998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1DB-4228-8C2B-92B17148C9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65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655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B5E33C95-B157-46F3-B856-4B24458B1053}" type="datetimeFigureOut">
              <a:rPr lang="en-US" smtClean="0"/>
              <a:pPr/>
              <a:t>8/31/2017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948"/>
            <a:ext cx="2945659" cy="49665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9948"/>
            <a:ext cx="2945659" cy="496655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ADD3A32D-1AAA-4F63-8F5A-97D967687767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069096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666511-81A3-47B2-83F0-C2E7321B870B}" type="datetimeFigureOut">
              <a:rPr lang="en-US" smtClean="0"/>
              <a:pPr/>
              <a:t>8/31/2017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AC537CA5-3062-4D59-8102-6EF4ED1D701C}" type="slidenum">
              <a:rPr lang="en-ZA" smtClean="0"/>
              <a:pPr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496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African</a:t>
            </a:r>
            <a:r>
              <a:rPr lang="en-ZA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44 227 995</a:t>
            </a:r>
            <a:r>
              <a:rPr lang="en-ZA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Coloured</a:t>
            </a:r>
            <a:r>
              <a:rPr lang="en-ZA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4 832 916</a:t>
            </a:r>
            <a:r>
              <a:rPr lang="en-ZA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Indian/Asian</a:t>
            </a:r>
            <a:r>
              <a:rPr lang="en-ZA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1 362 002</a:t>
            </a:r>
            <a:r>
              <a:rPr lang="en-ZA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White</a:t>
            </a:r>
            <a:r>
              <a:rPr lang="en-ZA" dirty="0"/>
              <a:t> </a:t>
            </a:r>
            <a:r>
              <a:rPr lang="en-Z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4 534 008</a:t>
            </a:r>
            <a:r>
              <a:rPr lang="en-ZA" dirty="0"/>
              <a:t> </a:t>
            </a:r>
            <a:r>
              <a:rPr lang="en-ZA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Grand Total</a:t>
            </a:r>
            <a:r>
              <a:rPr lang="en-ZA" dirty="0"/>
              <a:t> </a:t>
            </a:r>
            <a:r>
              <a:rPr lang="en-ZA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54 956 920</a:t>
            </a:r>
            <a:r>
              <a:rPr lang="en-ZA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769136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15347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48296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20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7308450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GN</a:t>
            </a:r>
            <a:r>
              <a:rPr lang="en-ZA" baseline="0" dirty="0"/>
              <a:t> = 3235</a:t>
            </a:r>
          </a:p>
          <a:p>
            <a:r>
              <a:rPr lang="en-ZA" baseline="0" dirty="0"/>
              <a:t>HT = 3104</a:t>
            </a:r>
          </a:p>
          <a:p>
            <a:r>
              <a:rPr lang="en-ZA" baseline="0" dirty="0"/>
              <a:t>DM = 1273</a:t>
            </a:r>
          </a:p>
          <a:p>
            <a:r>
              <a:rPr lang="en-ZA" baseline="0" dirty="0"/>
              <a:t>CYSTIC = 282</a:t>
            </a:r>
          </a:p>
          <a:p>
            <a:r>
              <a:rPr lang="en-ZA" baseline="0" dirty="0"/>
              <a:t>UNKNOWN = 1228</a:t>
            </a:r>
          </a:p>
          <a:p>
            <a:r>
              <a:rPr lang="en-ZA" baseline="0" dirty="0"/>
              <a:t>OTHER = 331</a:t>
            </a:r>
          </a:p>
          <a:p>
            <a:r>
              <a:rPr lang="en-ZA" baseline="0"/>
              <a:t>Genitourinary causes = 138</a:t>
            </a:r>
            <a:endParaRPr lang="en-ZA" baseline="0" dirty="0"/>
          </a:p>
          <a:p>
            <a:r>
              <a:rPr lang="en-ZA" baseline="0" dirty="0"/>
              <a:t>Total = 9591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21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603434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22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357913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23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48520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25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63021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4561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906127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0252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r>
              <a:rPr lang="en-US" b="1" dirty="0"/>
              <a:t>Adjusted for unclassified medical aid </a:t>
            </a:r>
            <a:r>
              <a:rPr lang="en-US" b="1" dirty="0" smtClean="0"/>
              <a:t>beneficiaries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56160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54196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94557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179755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537CA5-3062-4D59-8102-6EF4ED1D701C}" type="slidenum">
              <a:rPr lang="en-ZA" smtClean="0"/>
              <a:pPr/>
              <a:t>17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35225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70E51-6C93-42A9-A68A-72133551B7D2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DD715-D8FA-4FE1-A734-C24416896D33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95E16-50CE-4DB4-B8F6-3A9161D381C2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01F1B-FCB4-4ADB-BB07-D626FF841FF4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B57CD-06F4-408B-B236-21E1D70C29D3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67657-C109-4611-A6DF-B2C782FAD3F6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D8F49-C497-4705-B996-BEF2A83244DA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5694DA-5E01-4301-8662-8C5FF9214CF5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ECD65-BE9E-46B5-8CB8-330806E64398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7B7B5-D8E2-432F-ACD8-1E2F20177638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96171-5E44-4EB9-B190-2B38EB4A2BA7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ZA"/>
              <a:t>PaCT, South Africa                  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98297-AB5E-4C96-B84B-374C2C5D8898}" type="datetime1">
              <a:rPr lang="en-US" smtClean="0"/>
              <a:pPr/>
              <a:t>8/31/2017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ZA"/>
              <a:t>PaCT, South Africa                  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36A8E-C70C-45ED-8CDC-D87FF642E33C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52928" cy="178621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b="1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South African Renal Registry 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Data as at 31 December 2015</a:t>
            </a:r>
            <a:endParaRPr lang="en-ZA" sz="3600" b="1" dirty="0">
              <a:solidFill>
                <a:schemeClr val="tx2">
                  <a:lumMod val="60000"/>
                  <a:lumOff val="4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 descr="E:\Dropbox\Registry\Web-based Registry\SARR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284984"/>
            <a:ext cx="2232248" cy="2890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508482699"/>
              </p:ext>
            </p:extLst>
          </p:nvPr>
        </p:nvGraphicFramePr>
        <p:xfrm>
          <a:off x="1547664" y="1628800"/>
          <a:ext cx="6096000" cy="462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13690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RRT by province (</a:t>
            </a:r>
            <a:r>
              <a:rPr lang="en-ZA" sz="4000" b="1" dirty="0" err="1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pmp</a:t>
            </a:r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418218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817083"/>
              </p:ext>
            </p:extLst>
          </p:nvPr>
        </p:nvGraphicFramePr>
        <p:xfrm>
          <a:off x="1475656" y="2420888"/>
          <a:ext cx="5884884" cy="166260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8605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Public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Private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Population in millions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46.15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8.81*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ESRD patients on treatment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3318</a:t>
                      </a:r>
                      <a:endParaRPr lang="en-ZA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/>
                          </a:solidFill>
                        </a:rPr>
                        <a:t>7042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ZA" b="1" dirty="0"/>
                        <a:t>Treatment </a:t>
                      </a:r>
                      <a:r>
                        <a:rPr lang="en-ZA" b="1"/>
                        <a:t>rate (pmp)</a:t>
                      </a:r>
                      <a:endParaRPr lang="en-ZA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/>
                          </a:solidFill>
                        </a:rPr>
                        <a:t>71.9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>
                          <a:solidFill>
                            <a:schemeClr val="tx1"/>
                          </a:solidFill>
                        </a:rPr>
                        <a:t>799.3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Prevalence by sector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5656" y="6114782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* Council for Medical Schemes Annual Report 2015/16</a:t>
            </a:r>
          </a:p>
        </p:txBody>
      </p:sp>
    </p:spTree>
    <p:extLst>
      <p:ext uri="{BB962C8B-B14F-4D97-AF65-F5344CB8AC3E}">
        <p14:creationId xmlns:p14="http://schemas.microsoft.com/office/powerpoint/2010/main" val="279931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104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Patients by province and sector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434936"/>
              </p:ext>
            </p:extLst>
          </p:nvPr>
        </p:nvGraphicFramePr>
        <p:xfrm>
          <a:off x="611559" y="2492896"/>
          <a:ext cx="7848875" cy="2232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1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176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558165">
                <a:tc>
                  <a:txBody>
                    <a:bodyPr/>
                    <a:lstStyle/>
                    <a:p>
                      <a:pPr algn="ctr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KZ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NW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Public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958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3318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Private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2280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1656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1172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7042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165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Total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1040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544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3238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2286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10360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2672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3357458365"/>
              </p:ext>
            </p:extLst>
          </p:nvPr>
        </p:nvGraphicFramePr>
        <p:xfrm>
          <a:off x="1043608" y="1628800"/>
          <a:ext cx="7128792" cy="4624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  <a:noFill/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RRT by province and </a:t>
            </a:r>
            <a:r>
              <a:rPr lang="en-ZA" sz="4000" b="1" dirty="0" smtClean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sector (pmp)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3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Treatment modality</a:t>
            </a: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1477886411"/>
              </p:ext>
            </p:extLst>
          </p:nvPr>
        </p:nvGraphicFramePr>
        <p:xfrm>
          <a:off x="395536" y="1628800"/>
          <a:ext cx="446449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55060"/>
              </p:ext>
            </p:extLst>
          </p:nvPr>
        </p:nvGraphicFramePr>
        <p:xfrm>
          <a:off x="3779913" y="4643995"/>
          <a:ext cx="5112568" cy="188134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0153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85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0929">
                <a:tc>
                  <a:txBody>
                    <a:bodyPr/>
                    <a:lstStyle/>
                    <a:p>
                      <a:pPr algn="l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Modality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189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Haemodialysis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7529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72.7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8042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Peritoneal dialysis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1440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13.9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1189">
                <a:tc>
                  <a:txBody>
                    <a:bodyPr/>
                    <a:lstStyle/>
                    <a:p>
                      <a:pPr algn="l"/>
                      <a:r>
                        <a:rPr lang="en-ZA" b="1" dirty="0"/>
                        <a:t>Transplant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1391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 smtClean="0"/>
                        <a:t>13.4</a:t>
                      </a:r>
                      <a:endParaRPr lang="en-ZA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55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Modality by sector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467773384"/>
              </p:ext>
            </p:extLst>
          </p:nvPr>
        </p:nvGraphicFramePr>
        <p:xfrm>
          <a:off x="1403648" y="1052736"/>
          <a:ext cx="324036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345014"/>
              </p:ext>
            </p:extLst>
          </p:nvPr>
        </p:nvGraphicFramePr>
        <p:xfrm>
          <a:off x="1446919" y="4437112"/>
          <a:ext cx="6120680" cy="216184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441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33653">
                <a:tc rowSpan="2">
                  <a:txBody>
                    <a:bodyPr/>
                    <a:lstStyle/>
                    <a:p>
                      <a:pPr algn="l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Treatment</a:t>
                      </a:r>
                      <a:r>
                        <a:rPr lang="en-ZA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odality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Public sector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Private sector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0443">
                <a:tc vMerge="1">
                  <a:txBody>
                    <a:bodyPr/>
                    <a:lstStyle/>
                    <a:p>
                      <a:pPr algn="l"/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0443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Haemodialysis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1517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45.7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6012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85.4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653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Peritoneal dialysis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963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29.0</a:t>
                      </a:r>
                      <a:endParaRPr lang="en-ZA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477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6.8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653">
                <a:tc>
                  <a:txBody>
                    <a:bodyPr/>
                    <a:lstStyle/>
                    <a:p>
                      <a:pPr algn="l"/>
                      <a:r>
                        <a:rPr lang="en-ZA" b="1" dirty="0"/>
                        <a:t>Transplant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838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25.3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553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7.9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17255282"/>
              </p:ext>
            </p:extLst>
          </p:nvPr>
        </p:nvGraphicFramePr>
        <p:xfrm>
          <a:off x="4716016" y="1844824"/>
          <a:ext cx="2952328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1916832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Public</a:t>
            </a:r>
            <a:endParaRPr lang="en-ZA" dirty="0"/>
          </a:p>
        </p:txBody>
      </p:sp>
      <p:sp>
        <p:nvSpPr>
          <p:cNvPr id="7" name="TextBox 6"/>
          <p:cNvSpPr txBox="1"/>
          <p:nvPr/>
        </p:nvSpPr>
        <p:spPr>
          <a:xfrm>
            <a:off x="7388404" y="1940708"/>
            <a:ext cx="856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Private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37654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576" y="426795"/>
            <a:ext cx="7544926" cy="1143000"/>
          </a:xfrm>
        </p:spPr>
        <p:txBody>
          <a:bodyPr>
            <a:normAutofit fontScale="90000"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New kidney transplants in 2015</a:t>
            </a:r>
          </a:p>
        </p:txBody>
      </p:sp>
      <p:graphicFrame>
        <p:nvGraphicFramePr>
          <p:cNvPr id="2" name="Chart 1"/>
          <p:cNvGraphicFramePr/>
          <p:nvPr>
            <p:extLst/>
          </p:nvPr>
        </p:nvGraphicFramePr>
        <p:xfrm>
          <a:off x="1403648" y="1052736"/>
          <a:ext cx="324036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855664" y="1484784"/>
          <a:ext cx="7560835" cy="365440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6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26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2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26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26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1266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26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Deceased</a:t>
                      </a:r>
                      <a:b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donor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Living</a:t>
                      </a:r>
                      <a:b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Living</a:t>
                      </a:r>
                      <a:b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unrelated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Western Cape - Public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ZA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Western Cape - Private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ZA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Gauteng - Public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Gauteng - Private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5*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45*</a:t>
                      </a:r>
                      <a:endParaRPr lang="en-ZA" sz="1400" b="1" kern="1200" baseline="300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  <a:endParaRPr lang="en-ZA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KwaZulu-Natal - Public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0 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0 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KwaZulu-Natal - Private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n-ZA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Free State - Public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Free State - Private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 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8035"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Total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143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254</a:t>
                      </a:r>
                      <a:endParaRPr lang="en-ZA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55664" y="5445224"/>
            <a:ext cx="748298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400" dirty="0"/>
              <a:t>C = child recipient &lt;18 years; A= adult recipient 18 years and older</a:t>
            </a:r>
          </a:p>
          <a:p>
            <a:r>
              <a:rPr lang="en-ZA" sz="1400" baseline="30000" dirty="0"/>
              <a:t>*</a:t>
            </a:r>
            <a:r>
              <a:rPr lang="en-ZA" sz="1400" dirty="0"/>
              <a:t>Includes 2 child and 1 adult kidney-liver transplants, and 3 adult kidney-pancreas transplants</a:t>
            </a:r>
          </a:p>
          <a:p>
            <a:r>
              <a:rPr lang="en-ZA" sz="1400" dirty="0"/>
              <a:t>The kidney transplant rate for 2015 (population 54.96 million) was 4.6 </a:t>
            </a:r>
            <a:r>
              <a:rPr lang="en-ZA" sz="1400" dirty="0" err="1"/>
              <a:t>pmp</a:t>
            </a:r>
            <a:endParaRPr lang="en-ZA" sz="1400" dirty="0"/>
          </a:p>
          <a:p>
            <a:endParaRPr lang="en-ZA" sz="14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en-ZA" sz="1400" dirty="0">
                <a:latin typeface="Tahoma" pitchFamily="34" charset="0"/>
                <a:ea typeface="Tahoma" pitchFamily="34" charset="0"/>
                <a:cs typeface="Tahoma" pitchFamily="34" charset="0"/>
              </a:rPr>
              <a:t>Data supplied by the SA Organ Donor Foundation.</a:t>
            </a:r>
          </a:p>
        </p:txBody>
      </p:sp>
    </p:spTree>
    <p:extLst>
      <p:ext uri="{BB962C8B-B14F-4D97-AF65-F5344CB8AC3E}">
        <p14:creationId xmlns:p14="http://schemas.microsoft.com/office/powerpoint/2010/main" val="5186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754F4A3-E5EE-4305-AD90-87E63B1348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6121" y="2029508"/>
            <a:ext cx="6372200" cy="463598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81645" y="1114202"/>
            <a:ext cx="754115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ZA" dirty="0"/>
              <a:t>Mean age of all patients</a:t>
            </a:r>
            <a:r>
              <a:rPr lang="en-ZA"/>
              <a:t>: 51.3 </a:t>
            </a:r>
            <a:r>
              <a:rPr lang="en-ZA" dirty="0"/>
              <a:t>± 15.0 years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67744" y="1869410"/>
            <a:ext cx="2005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/>
              <a:t>43.4 ± 13.5 years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92080" y="1869410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dirty="0"/>
              <a:t>55.0 ± 14.3 years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46649" y="364310"/>
            <a:ext cx="7211144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Age by sector</a:t>
            </a:r>
          </a:p>
        </p:txBody>
      </p:sp>
    </p:spTree>
    <p:extLst>
      <p:ext uri="{BB962C8B-B14F-4D97-AF65-F5344CB8AC3E}">
        <p14:creationId xmlns:p14="http://schemas.microsoft.com/office/powerpoint/2010/main" val="3985257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Gender distribution</a:t>
            </a:r>
          </a:p>
        </p:txBody>
      </p:sp>
      <p:graphicFrame>
        <p:nvGraphicFramePr>
          <p:cNvPr id="4" name="Chart 3"/>
          <p:cNvGraphicFramePr/>
          <p:nvPr>
            <p:extLst/>
          </p:nvPr>
        </p:nvGraphicFramePr>
        <p:xfrm>
          <a:off x="1115616" y="1772816"/>
          <a:ext cx="6480720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1997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632848" cy="1143000"/>
          </a:xfrm>
          <a:noFill/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Distribution by ethnicity (%)</a:t>
            </a:r>
          </a:p>
        </p:txBody>
      </p:sp>
      <p:graphicFrame>
        <p:nvGraphicFramePr>
          <p:cNvPr id="2" name="Chart 1"/>
          <p:cNvGraphicFramePr/>
          <p:nvPr>
            <p:extLst/>
          </p:nvPr>
        </p:nvGraphicFramePr>
        <p:xfrm>
          <a:off x="1547664" y="170080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6114782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Data on ethnicity available for 10077 patients</a:t>
            </a:r>
          </a:p>
        </p:txBody>
      </p:sp>
    </p:spTree>
    <p:extLst>
      <p:ext uri="{BB962C8B-B14F-4D97-AF65-F5344CB8AC3E}">
        <p14:creationId xmlns:p14="http://schemas.microsoft.com/office/powerpoint/2010/main" val="173524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mrd\Dropbox\Registry\2012\Razeen Davids Provincial Map v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924" y="-23587"/>
            <a:ext cx="9172924" cy="688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95536" y="476672"/>
            <a:ext cx="239841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ZA" sz="3200" b="1" dirty="0"/>
              <a:t>54.96 million</a:t>
            </a:r>
          </a:p>
        </p:txBody>
      </p:sp>
    </p:spTree>
    <p:extLst>
      <p:ext uri="{BB962C8B-B14F-4D97-AF65-F5344CB8AC3E}">
        <p14:creationId xmlns:p14="http://schemas.microsoft.com/office/powerpoint/2010/main" val="12423317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/>
          </p:nvPr>
        </p:nvGraphicFramePr>
        <p:xfrm>
          <a:off x="1547664" y="2204864"/>
          <a:ext cx="5616624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848872" cy="1143000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Prevalence of patients on RRT by ethnicity (pmp)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75656" y="6114782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Data on ethnicity available for 10077 patients</a:t>
            </a:r>
          </a:p>
        </p:txBody>
      </p:sp>
    </p:spTree>
    <p:extLst>
      <p:ext uri="{BB962C8B-B14F-4D97-AF65-F5344CB8AC3E}">
        <p14:creationId xmlns:p14="http://schemas.microsoft.com/office/powerpoint/2010/main" val="55218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064896" cy="1143000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Common causes of ESRD</a:t>
            </a: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/>
          </p:nvPr>
        </p:nvGraphicFramePr>
        <p:xfrm>
          <a:off x="971600" y="2420888"/>
          <a:ext cx="7211144" cy="266010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50604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06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en-US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 total</a:t>
                      </a:r>
                      <a:endParaRPr lang="en-US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Uncertain or not stated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34.1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794958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Hypertensive renal disease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33.7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Diabetic nephropathy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14.4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Glomerular disease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Cystic kidney disease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82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Obstruction</a:t>
                      </a:r>
                      <a:r>
                        <a:rPr lang="en-US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and reflux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15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08912" cy="1143000"/>
          </a:xfrm>
        </p:spPr>
        <p:txBody>
          <a:bodyPr>
            <a:no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Patients on RRT with diabetes</a:t>
            </a:r>
          </a:p>
        </p:txBody>
      </p:sp>
      <p:graphicFrame>
        <p:nvGraphicFramePr>
          <p:cNvPr id="3" name="Chart 2"/>
          <p:cNvGraphicFramePr/>
          <p:nvPr>
            <p:extLst/>
          </p:nvPr>
        </p:nvGraphicFramePr>
        <p:xfrm>
          <a:off x="2411760" y="3584200"/>
          <a:ext cx="543609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2159732" y="1761808"/>
          <a:ext cx="4824536" cy="158417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860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18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6778">
                <a:tc>
                  <a:txBody>
                    <a:bodyPr/>
                    <a:lstStyle/>
                    <a:p>
                      <a:pPr algn="l"/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Diabetics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 of total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41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Public (n = 2631)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38.2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778">
                <a:tc>
                  <a:txBody>
                    <a:bodyPr/>
                    <a:lstStyle/>
                    <a:p>
                      <a:pPr algn="l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Private (n = 5371)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3113</a:t>
                      </a:r>
                      <a:endParaRPr lang="en-ZA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58.0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778">
                <a:tc>
                  <a:txBody>
                    <a:bodyPr/>
                    <a:lstStyle/>
                    <a:p>
                      <a:pPr algn="l"/>
                      <a:r>
                        <a:rPr lang="en-ZA" b="1" dirty="0"/>
                        <a:t>All (n= 8002)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4118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51.6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98181" y="6381328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No. of patients with data on diabetes = 8002</a:t>
            </a:r>
          </a:p>
        </p:txBody>
      </p:sp>
    </p:spTree>
    <p:extLst>
      <p:ext uri="{BB962C8B-B14F-4D97-AF65-F5344CB8AC3E}">
        <p14:creationId xmlns:p14="http://schemas.microsoft.com/office/powerpoint/2010/main" val="391022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Hepatitis B status</a:t>
            </a:r>
          </a:p>
        </p:txBody>
      </p:sp>
      <p:graphicFrame>
        <p:nvGraphicFramePr>
          <p:cNvPr id="2" name="Chart 1"/>
          <p:cNvGraphicFramePr/>
          <p:nvPr>
            <p:extLst/>
          </p:nvPr>
        </p:nvGraphicFramePr>
        <p:xfrm>
          <a:off x="1547664" y="1628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5656" y="6114782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No. of patients with data = 7056</a:t>
            </a:r>
          </a:p>
        </p:txBody>
      </p:sp>
    </p:spTree>
    <p:extLst>
      <p:ext uri="{BB962C8B-B14F-4D97-AF65-F5344CB8AC3E}">
        <p14:creationId xmlns:p14="http://schemas.microsoft.com/office/powerpoint/2010/main" val="135741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Hepatitis C status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75656" y="6114782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No. of patients with data = 6178</a:t>
            </a:r>
          </a:p>
        </p:txBody>
      </p:sp>
      <p:graphicFrame>
        <p:nvGraphicFramePr>
          <p:cNvPr id="3" name="Chart 2"/>
          <p:cNvGraphicFramePr/>
          <p:nvPr>
            <p:extLst/>
          </p:nvPr>
        </p:nvGraphicFramePr>
        <p:xfrm>
          <a:off x="1043608" y="1772816"/>
          <a:ext cx="6528048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693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71600" y="404664"/>
            <a:ext cx="7211144" cy="1143000"/>
          </a:xfrm>
        </p:spPr>
        <p:txBody>
          <a:bodyPr>
            <a:normAutofit/>
          </a:bodyPr>
          <a:lstStyle/>
          <a:p>
            <a:r>
              <a:rPr lang="en-ZA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HIV status</a:t>
            </a:r>
          </a:p>
        </p:txBody>
      </p:sp>
      <p:graphicFrame>
        <p:nvGraphicFramePr>
          <p:cNvPr id="2" name="Chart 1"/>
          <p:cNvGraphicFramePr/>
          <p:nvPr>
            <p:extLst/>
          </p:nvPr>
        </p:nvGraphicFramePr>
        <p:xfrm>
          <a:off x="1319231" y="2104353"/>
          <a:ext cx="6048672" cy="4136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75656" y="6114782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No. of patients with data = 6464</a:t>
            </a:r>
          </a:p>
        </p:txBody>
      </p:sp>
    </p:spTree>
    <p:extLst>
      <p:ext uri="{BB962C8B-B14F-4D97-AF65-F5344CB8AC3E}">
        <p14:creationId xmlns:p14="http://schemas.microsoft.com/office/powerpoint/2010/main" val="6212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07504" y="344730"/>
            <a:ext cx="8928992" cy="93610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Population data for 2015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226530"/>
              </p:ext>
            </p:extLst>
          </p:nvPr>
        </p:nvGraphicFramePr>
        <p:xfrm>
          <a:off x="4067944" y="2060849"/>
          <a:ext cx="4608513" cy="26770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6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61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7356">
                <a:tc>
                  <a:txBody>
                    <a:bodyPr/>
                    <a:lstStyle/>
                    <a:p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Population</a:t>
                      </a:r>
                      <a:r>
                        <a:rPr lang="en-ZA" sz="18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group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million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Black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44.23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80.5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Coloured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4.83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Indian/Asian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1.36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White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4.53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7388">
                <a:tc>
                  <a:txBody>
                    <a:bodyPr/>
                    <a:lstStyle/>
                    <a:p>
                      <a:r>
                        <a:rPr lang="en-ZA" b="1" dirty="0"/>
                        <a:t>Total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54.96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6114782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Stats SA: 2015 mid-year estimates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1336852737"/>
              </p:ext>
            </p:extLst>
          </p:nvPr>
        </p:nvGraphicFramePr>
        <p:xfrm>
          <a:off x="251520" y="1844824"/>
          <a:ext cx="3707904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360863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Population data by province</a:t>
            </a:r>
            <a:endParaRPr lang="en-ZA" sz="36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621606"/>
              </p:ext>
            </p:extLst>
          </p:nvPr>
        </p:nvGraphicFramePr>
        <p:xfrm>
          <a:off x="1835696" y="1556792"/>
          <a:ext cx="5400601" cy="457216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46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5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85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million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Eastern Cape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6.92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Free State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2.82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Gauteng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13.20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24.0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KwaZulu-Natal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10.92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Limpopo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5.73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Mpumalanga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4.28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North</a:t>
                      </a:r>
                      <a:r>
                        <a:rPr lang="en-ZA" b="1" baseline="0" dirty="0"/>
                        <a:t> </a:t>
                      </a:r>
                      <a:r>
                        <a:rPr lang="en-ZA" b="1" dirty="0"/>
                        <a:t>West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3.71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Northern Cape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1.19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Western Cape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6.20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ZA" b="1" dirty="0"/>
                        <a:t>Total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54.96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100.0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475656" y="6330806"/>
            <a:ext cx="73289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Stats SA</a:t>
            </a:r>
            <a:r>
              <a:rPr lang="en-ZA" sz="1600">
                <a:latin typeface="Tahoma" pitchFamily="34" charset="0"/>
                <a:ea typeface="Tahoma" pitchFamily="34" charset="0"/>
                <a:cs typeface="Tahoma" pitchFamily="34" charset="0"/>
              </a:rPr>
              <a:t>: 2015 </a:t>
            </a:r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mid-year estimates</a:t>
            </a:r>
          </a:p>
        </p:txBody>
      </p:sp>
    </p:spTree>
    <p:extLst>
      <p:ext uri="{BB962C8B-B14F-4D97-AF65-F5344CB8AC3E}">
        <p14:creationId xmlns:p14="http://schemas.microsoft.com/office/powerpoint/2010/main" val="3840644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104"/>
          </a:xfrm>
          <a:noFill/>
        </p:spPr>
        <p:txBody>
          <a:bodyPr>
            <a:normAutofit fontScale="90000"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Treatment centres reporting data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18777"/>
              </p:ext>
            </p:extLst>
          </p:nvPr>
        </p:nvGraphicFramePr>
        <p:xfrm>
          <a:off x="2051720" y="2708920"/>
          <a:ext cx="4968553" cy="161271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208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9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98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Public sector 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11.6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pPr lvl="0"/>
                      <a:r>
                        <a:rPr lang="en-ZA" b="1" dirty="0"/>
                        <a:t>Private sector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 smtClean="0"/>
                        <a:t>228</a:t>
                      </a:r>
                      <a:endParaRPr lang="en-ZA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 smtClean="0"/>
                        <a:t>88.4</a:t>
                      </a:r>
                      <a:endParaRPr lang="en-ZA" b="1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223">
                <a:tc>
                  <a:txBody>
                    <a:bodyPr/>
                    <a:lstStyle/>
                    <a:p>
                      <a:r>
                        <a:rPr lang="en-ZA" b="1" dirty="0"/>
                        <a:t>Total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 smtClean="0"/>
                        <a:t>258</a:t>
                      </a:r>
                      <a:endParaRPr lang="en-ZA" b="1" dirty="0"/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b="1" dirty="0"/>
                        <a:t>100.0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44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104"/>
          </a:xfrm>
          <a:noFill/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Centres by province and sector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433531"/>
              </p:ext>
            </p:extLst>
          </p:nvPr>
        </p:nvGraphicFramePr>
        <p:xfrm>
          <a:off x="611560" y="2780928"/>
          <a:ext cx="7641705" cy="136815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40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8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42038">
                <a:tc>
                  <a:txBody>
                    <a:bodyPr/>
                    <a:lstStyle/>
                    <a:p>
                      <a:pPr algn="ctr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KZ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LP*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NW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3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Public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03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Private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228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03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Total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63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258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55003DAD-BE67-408A-8C88-D9D85EB04D4B}"/>
              </a:ext>
            </a:extLst>
          </p:cNvPr>
          <p:cNvSpPr txBox="1"/>
          <p:nvPr/>
        </p:nvSpPr>
        <p:spPr>
          <a:xfrm>
            <a:off x="611560" y="5059923"/>
            <a:ext cx="7328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A" sz="1600" dirty="0">
                <a:latin typeface="Tahoma" pitchFamily="34" charset="0"/>
                <a:ea typeface="Tahoma" pitchFamily="34" charset="0"/>
                <a:cs typeface="Tahoma" pitchFamily="34" charset="0"/>
              </a:rPr>
              <a:t>* One privately-owned unit in Limpopo operates as a public-private partnership on the premises of a public hospital and serves mainly state patients.</a:t>
            </a:r>
          </a:p>
        </p:txBody>
      </p:sp>
    </p:spTree>
    <p:extLst>
      <p:ext uri="{BB962C8B-B14F-4D97-AF65-F5344CB8AC3E}">
        <p14:creationId xmlns:p14="http://schemas.microsoft.com/office/powerpoint/2010/main" val="372456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179512" y="764704"/>
            <a:ext cx="8712968" cy="936104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How many patients do we treat?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42740" y="2924944"/>
            <a:ext cx="4586512" cy="186204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ZA" sz="11500" dirty="0"/>
              <a:t> 10360 </a:t>
            </a:r>
          </a:p>
        </p:txBody>
      </p:sp>
    </p:spTree>
    <p:extLst>
      <p:ext uri="{BB962C8B-B14F-4D97-AF65-F5344CB8AC3E}">
        <p14:creationId xmlns:p14="http://schemas.microsoft.com/office/powerpoint/2010/main" val="1134713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5772544"/>
              </p:ext>
            </p:extLst>
          </p:nvPr>
        </p:nvGraphicFramePr>
        <p:xfrm>
          <a:off x="1907704" y="2780928"/>
          <a:ext cx="4406491" cy="1662604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3456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0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5651">
                <a:tc>
                  <a:txBody>
                    <a:bodyPr/>
                    <a:lstStyle/>
                    <a:p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2015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Population in millions</a:t>
                      </a:r>
                      <a:endParaRPr lang="en-ZA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54.96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US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ESRD patients on treatment</a:t>
                      </a:r>
                      <a:endParaRPr lang="en-ZA" sz="1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10360</a:t>
                      </a: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651">
                <a:tc>
                  <a:txBody>
                    <a:bodyPr/>
                    <a:lstStyle/>
                    <a:p>
                      <a:r>
                        <a:rPr lang="en-ZA" b="1" dirty="0"/>
                        <a:t>Treatment rate in pmp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189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10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Prevalence of patients on RRT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09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36104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accent1">
                    <a:lumMod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Patients on RRT by province</a:t>
            </a:r>
            <a:endParaRPr lang="en-ZA" sz="4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795287"/>
              </p:ext>
            </p:extLst>
          </p:nvPr>
        </p:nvGraphicFramePr>
        <p:xfrm>
          <a:off x="611563" y="2492896"/>
          <a:ext cx="7641700" cy="6840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4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947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342038">
                <a:tc>
                  <a:txBody>
                    <a:bodyPr/>
                    <a:lstStyle/>
                    <a:p>
                      <a:pPr algn="ctr" fontAlgn="b"/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FS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GT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KZ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MP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NW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WC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</a:t>
                      </a: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03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Total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1040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544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3238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2286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337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273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466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2028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ZA" sz="1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10360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49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17559</TotalTime>
  <Words>799</Words>
  <Application>Microsoft Office PowerPoint</Application>
  <PresentationFormat>On-screen Show (4:3)</PresentationFormat>
  <Paragraphs>421</Paragraphs>
  <Slides>25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Tahoma</vt:lpstr>
      <vt:lpstr>Office Theme</vt:lpstr>
      <vt:lpstr>South African Renal Registry  Data as at 31 December 2015</vt:lpstr>
      <vt:lpstr>PowerPoint Presentation</vt:lpstr>
      <vt:lpstr>Population data for 2015</vt:lpstr>
      <vt:lpstr>Population data by province</vt:lpstr>
      <vt:lpstr>Treatment centres reporting data</vt:lpstr>
      <vt:lpstr>Centres by province and sector</vt:lpstr>
      <vt:lpstr>How many patients do we treat?</vt:lpstr>
      <vt:lpstr>Prevalence of patients on RRT</vt:lpstr>
      <vt:lpstr>Patients on RRT by province</vt:lpstr>
      <vt:lpstr>RRT by province (pmp) </vt:lpstr>
      <vt:lpstr>Prevalence by sector</vt:lpstr>
      <vt:lpstr>Patients by province and sector</vt:lpstr>
      <vt:lpstr>RRT by province and sector (pmp)</vt:lpstr>
      <vt:lpstr>Treatment modality</vt:lpstr>
      <vt:lpstr>Modality by sector</vt:lpstr>
      <vt:lpstr>New kidney transplants in 2015</vt:lpstr>
      <vt:lpstr>PowerPoint Presentation</vt:lpstr>
      <vt:lpstr>Gender distribution</vt:lpstr>
      <vt:lpstr>Distribution by ethnicity (%)</vt:lpstr>
      <vt:lpstr>Prevalence of patients on RRT by ethnicity (pmp)</vt:lpstr>
      <vt:lpstr>Common causes of ESRD</vt:lpstr>
      <vt:lpstr>Patients on RRT with diabetes</vt:lpstr>
      <vt:lpstr>Hepatitis B status</vt:lpstr>
      <vt:lpstr>Hepatitis C status</vt:lpstr>
      <vt:lpstr>HIV status</vt:lpstr>
    </vt:vector>
  </TitlesOfParts>
  <Company>Stellenbosch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collaboration among five African institutions and Harvard School of Public Health</dc:title>
  <dc:creator>EC Laurence</dc:creator>
  <cp:lastModifiedBy>Davids, Razeen &lt;mrd@sun.ac.za&gt;</cp:lastModifiedBy>
  <cp:revision>1316</cp:revision>
  <cp:lastPrinted>2016-06-15T10:42:13Z</cp:lastPrinted>
  <dcterms:created xsi:type="dcterms:W3CDTF">2010-11-02T07:41:09Z</dcterms:created>
  <dcterms:modified xsi:type="dcterms:W3CDTF">2017-08-31T05:42:54Z</dcterms:modified>
</cp:coreProperties>
</file>