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sldIdLst>
    <p:sldId id="256"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4" d="100"/>
          <a:sy n="114" d="100"/>
        </p:scale>
        <p:origin x="156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587F7CB-2407-4525-B083-B496D012C56F}" type="datetimeFigureOut">
              <a:rPr lang="en-GB" smtClean="0"/>
              <a:t>05/10/2021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9B7BF3-8CD9-45C1-B459-D33AEA7BC74E}" type="slidenum">
              <a:rPr lang="en-GB" smtClean="0"/>
              <a:t>‹#›</a:t>
            </a:fld>
            <a:endParaRPr lang="en-GB"/>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183505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587F7CB-2407-4525-B083-B496D012C56F}" type="datetimeFigureOut">
              <a:rPr lang="en-GB" smtClean="0"/>
              <a:t>05/10/2021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660071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587F7CB-2407-4525-B083-B496D012C56F}" type="datetimeFigureOut">
              <a:rPr lang="en-GB" smtClean="0"/>
              <a:t>05/10/2021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31071498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80CC8-CFAD-48E3-8AFD-B076A37E520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FD967E0-7115-412D-98E8-7D3DDDD93A13}"/>
              </a:ext>
            </a:extLst>
          </p:cNvPr>
          <p:cNvSpPr>
            <a:spLocks noGrp="1"/>
          </p:cNvSpPr>
          <p:nvPr>
            <p:ph type="dt" sz="half" idx="10"/>
          </p:nvPr>
        </p:nvSpPr>
        <p:spPr>
          <a:xfrm>
            <a:off x="822962" y="6459788"/>
            <a:ext cx="1854203" cy="365125"/>
          </a:xfrm>
          <a:prstGeom prst="rect">
            <a:avLst/>
          </a:prstGeom>
        </p:spPr>
        <p:txBody>
          <a:bodyPr/>
          <a:lstStyle/>
          <a:p>
            <a:fld id="{2587F7CB-2407-4525-B083-B496D012C56F}" type="datetimeFigureOut">
              <a:rPr lang="en-GB" smtClean="0"/>
              <a:t>05/10/2021</a:t>
            </a:fld>
            <a:endParaRPr lang="en-GB" dirty="0"/>
          </a:p>
        </p:txBody>
      </p:sp>
      <p:sp>
        <p:nvSpPr>
          <p:cNvPr id="4" name="Footer Placeholder 3">
            <a:extLst>
              <a:ext uri="{FF2B5EF4-FFF2-40B4-BE49-F238E27FC236}">
                <a16:creationId xmlns:a16="http://schemas.microsoft.com/office/drawing/2014/main" id="{2A5175F8-1902-4540-9B04-A487756A24DD}"/>
              </a:ext>
            </a:extLst>
          </p:cNvPr>
          <p:cNvSpPr>
            <a:spLocks noGrp="1"/>
          </p:cNvSpPr>
          <p:nvPr>
            <p:ph type="ftr" sz="quarter" idx="11"/>
          </p:nvPr>
        </p:nvSpPr>
        <p:spPr>
          <a:xfrm>
            <a:off x="2764640" y="6459788"/>
            <a:ext cx="3617103" cy="365125"/>
          </a:xfrm>
          <a:prstGeom prst="rect">
            <a:avLst/>
          </a:prstGeom>
        </p:spPr>
        <p:txBody>
          <a:bodyPr/>
          <a:lstStyle/>
          <a:p>
            <a:endParaRPr lang="en-GB"/>
          </a:p>
        </p:txBody>
      </p:sp>
      <p:sp>
        <p:nvSpPr>
          <p:cNvPr id="5" name="Slide Number Placeholder 4">
            <a:extLst>
              <a:ext uri="{FF2B5EF4-FFF2-40B4-BE49-F238E27FC236}">
                <a16:creationId xmlns:a16="http://schemas.microsoft.com/office/drawing/2014/main" id="{E467536B-8D7D-4FA3-98CD-B7E72EF406FB}"/>
              </a:ext>
            </a:extLst>
          </p:cNvPr>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41548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587F7CB-2407-4525-B083-B496D012C56F}" type="datetimeFigureOut">
              <a:rPr lang="en-GB" smtClean="0"/>
              <a:t>05/10/2021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2622726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587F7CB-2407-4525-B083-B496D012C56F}" type="datetimeFigureOut">
              <a:rPr lang="en-GB" smtClean="0"/>
              <a:t>05/10/2021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9B7BF3-8CD9-45C1-B459-D33AEA7BC74E}" type="slidenum">
              <a:rPr lang="en-GB" smtClean="0"/>
              <a:t>‹#›</a:t>
            </a:fld>
            <a:endParaRPr lang="en-GB"/>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63719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587F7CB-2407-4525-B083-B496D012C56F}" type="datetimeFigureOut">
              <a:rPr lang="en-GB" smtClean="0"/>
              <a:t>05/10/2021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12924278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587F7CB-2407-4525-B083-B496D012C56F}" type="datetimeFigureOut">
              <a:rPr lang="en-GB" smtClean="0"/>
              <a:t>05/10/2021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2446699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587F7CB-2407-4525-B083-B496D012C56F}" type="datetimeFigureOut">
              <a:rPr lang="en-GB" smtClean="0"/>
              <a:t>05/10/2021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27877809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587F7CB-2407-4525-B083-B496D012C56F}" type="datetimeFigureOut">
              <a:rPr lang="en-GB" smtClean="0"/>
              <a:t>05/10/2021</a:t>
            </a:fld>
            <a:endParaRPr lang="en-GB"/>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GB"/>
          </a:p>
        </p:txBody>
      </p:sp>
      <p:sp>
        <p:nvSpPr>
          <p:cNvPr id="9" name="Slide Number Placeholder 8"/>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2629883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2587F7CB-2407-4525-B083-B496D012C56F}" type="datetimeFigureOut">
              <a:rPr lang="en-GB" smtClean="0"/>
              <a:t>05/10/2021</a:t>
            </a:fld>
            <a:endParaRPr lang="en-GB"/>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GB"/>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B69B7BF3-8CD9-45C1-B459-D33AEA7BC74E}" type="slidenum">
              <a:rPr lang="en-GB" smtClean="0"/>
              <a:t>‹#›</a:t>
            </a:fld>
            <a:endParaRPr lang="en-GB"/>
          </a:p>
        </p:txBody>
      </p:sp>
    </p:spTree>
    <p:extLst>
      <p:ext uri="{BB962C8B-B14F-4D97-AF65-F5344CB8AC3E}">
        <p14:creationId xmlns:p14="http://schemas.microsoft.com/office/powerpoint/2010/main" val="1344664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587F7CB-2407-4525-B083-B496D012C56F}" type="datetimeFigureOut">
              <a:rPr lang="en-GB" smtClean="0"/>
              <a:t>05/10/2021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2034497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96DFF08F-DC6B-4601-B491-B0F83F6DD2DA}" type="datetimeFigureOut">
              <a:rPr lang="en-US" dirty="0"/>
              <a:pPr/>
              <a:t>10/5/2021</a:t>
            </a:fld>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B69B7BF3-8CD9-45C1-B459-D33AEA7BC74E}" type="slidenum">
              <a:rPr lang="en-GB" smtClean="0"/>
              <a:t>‹#›</a:t>
            </a:fld>
            <a:endParaRPr lang="en-GB"/>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Picture 10" descr="A picture containing text, clipart&#10;&#10;Description automatically generated">
            <a:extLst>
              <a:ext uri="{FF2B5EF4-FFF2-40B4-BE49-F238E27FC236}">
                <a16:creationId xmlns:a16="http://schemas.microsoft.com/office/drawing/2014/main" id="{592A019F-0B73-465B-9D4A-28123189F4B7}"/>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7884760" y="166367"/>
            <a:ext cx="1049204" cy="1450752"/>
          </a:xfrm>
          <a:prstGeom prst="ellipse">
            <a:avLst/>
          </a:prstGeom>
          <a:ln>
            <a:noFill/>
          </a:ln>
          <a:effectLst>
            <a:softEdge rad="112500"/>
          </a:effectLst>
        </p:spPr>
      </p:pic>
      <p:pic>
        <p:nvPicPr>
          <p:cNvPr id="12" name="Picture 11" descr="Text&#10;&#10;Description automatically generated with medium confidence">
            <a:extLst>
              <a:ext uri="{FF2B5EF4-FFF2-40B4-BE49-F238E27FC236}">
                <a16:creationId xmlns:a16="http://schemas.microsoft.com/office/drawing/2014/main" id="{40B82395-6C17-425F-8A28-34AB91C76945}"/>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74687" y="6420627"/>
            <a:ext cx="382514" cy="382514"/>
          </a:xfrm>
          <a:prstGeom prst="rect">
            <a:avLst/>
          </a:prstGeom>
        </p:spPr>
      </p:pic>
      <p:sp>
        <p:nvSpPr>
          <p:cNvPr id="13" name="TextBox 12">
            <a:extLst>
              <a:ext uri="{FF2B5EF4-FFF2-40B4-BE49-F238E27FC236}">
                <a16:creationId xmlns:a16="http://schemas.microsoft.com/office/drawing/2014/main" id="{1CC2D46B-96AE-4907-AD20-EAB71F375803}"/>
              </a:ext>
            </a:extLst>
          </p:cNvPr>
          <p:cNvSpPr txBox="1"/>
          <p:nvPr userDrawn="1"/>
        </p:nvSpPr>
        <p:spPr>
          <a:xfrm>
            <a:off x="457201" y="6349976"/>
            <a:ext cx="3819747" cy="523220"/>
          </a:xfrm>
          <a:prstGeom prst="rect">
            <a:avLst/>
          </a:prstGeom>
          <a:noFill/>
        </p:spPr>
        <p:txBody>
          <a:bodyPr wrap="square" rtlCol="0">
            <a:spAutoFit/>
          </a:bodyPr>
          <a:lstStyle/>
          <a:p>
            <a:r>
              <a:rPr lang="en-US" sz="1400" dirty="0"/>
              <a:t>The official publication of AFRAN</a:t>
            </a:r>
          </a:p>
          <a:p>
            <a:r>
              <a:rPr lang="en-US" sz="1400" dirty="0"/>
              <a:t>The African Association of Nephrology</a:t>
            </a:r>
            <a:endParaRPr lang="en-GB" sz="1400" dirty="0"/>
          </a:p>
        </p:txBody>
      </p:sp>
    </p:spTree>
    <p:extLst>
      <p:ext uri="{BB962C8B-B14F-4D97-AF65-F5344CB8AC3E}">
        <p14:creationId xmlns:p14="http://schemas.microsoft.com/office/powerpoint/2010/main" val="3824033310"/>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60" r:id="rId12"/>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doi.org/10.21804/24-1-4467" TargetMode="Externa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1E7558D4-95AE-4FEB-9744-7998329DF06D}"/>
              </a:ext>
            </a:extLst>
          </p:cNvPr>
          <p:cNvSpPr>
            <a:spLocks noGrp="1"/>
          </p:cNvSpPr>
          <p:nvPr>
            <p:ph type="title"/>
          </p:nvPr>
        </p:nvSpPr>
        <p:spPr>
          <a:xfrm>
            <a:off x="154112" y="307153"/>
            <a:ext cx="7613151" cy="1305891"/>
          </a:xfrm>
        </p:spPr>
        <p:txBody>
          <a:bodyPr anchor="t">
            <a:noAutofit/>
          </a:bodyPr>
          <a:lstStyle/>
          <a:p>
            <a:pPr>
              <a:spcBef>
                <a:spcPts val="600"/>
              </a:spcBef>
              <a:spcAft>
                <a:spcPts val="600"/>
              </a:spcAft>
            </a:pPr>
            <a:r>
              <a:rPr lang="en-US" sz="2800" b="0" i="0" u="none" strike="noStrike" baseline="0" dirty="0">
                <a:latin typeface="GillSansStd-Light"/>
              </a:rPr>
              <a:t>COVID-19-related acute kidney injury and dialysis: What are the outcomes in South Africa?</a:t>
            </a:r>
            <a:br>
              <a:rPr lang="en-GB" sz="1800" b="0" i="0" u="none" strike="noStrike" baseline="0" dirty="0">
                <a:latin typeface="GillSansStd-Light"/>
              </a:rPr>
            </a:br>
            <a:br>
              <a:rPr lang="en-GB" sz="1800" b="0" i="0" u="none" strike="noStrike" baseline="0" dirty="0">
                <a:latin typeface="GillSansStd-Light"/>
              </a:rPr>
            </a:br>
            <a:r>
              <a:rPr lang="en-GB" sz="1800" b="0" i="0" u="none" strike="noStrike" baseline="0" dirty="0">
                <a:latin typeface="GillSansStd-Light"/>
              </a:rPr>
              <a:t>Wesley van </a:t>
            </a:r>
            <a:r>
              <a:rPr lang="en-GB" sz="1800" b="0" i="0" u="none" strike="noStrike" baseline="0" dirty="0" err="1">
                <a:latin typeface="GillSansStd-Light"/>
              </a:rPr>
              <a:t>Hougenhouck-Tulleken</a:t>
            </a:r>
            <a:r>
              <a:rPr lang="en-GB" sz="1800" b="0" i="0" u="none" strike="noStrike" baseline="0" dirty="0">
                <a:latin typeface="GillSansStd-Light"/>
              </a:rPr>
              <a:t>, Muhammed Hussain, Claudia do Vale</a:t>
            </a:r>
            <a:endParaRPr lang="en-GB" sz="3200" dirty="0">
              <a:solidFill>
                <a:schemeClr val="accent6">
                  <a:lumMod val="50000"/>
                </a:schemeClr>
              </a:solidFill>
            </a:endParaRPr>
          </a:p>
        </p:txBody>
      </p:sp>
      <p:sp>
        <p:nvSpPr>
          <p:cNvPr id="8" name="Text Placeholder 7">
            <a:extLst>
              <a:ext uri="{FF2B5EF4-FFF2-40B4-BE49-F238E27FC236}">
                <a16:creationId xmlns:a16="http://schemas.microsoft.com/office/drawing/2014/main" id="{D015B55A-8B64-479C-A5F8-227D4F3C5D77}"/>
              </a:ext>
            </a:extLst>
          </p:cNvPr>
          <p:cNvSpPr>
            <a:spLocks noGrp="1"/>
          </p:cNvSpPr>
          <p:nvPr>
            <p:ph type="body" idx="1"/>
          </p:nvPr>
        </p:nvSpPr>
        <p:spPr>
          <a:xfrm>
            <a:off x="154112" y="1846053"/>
            <a:ext cx="4356928" cy="1400581"/>
          </a:xfrm>
          <a:solidFill>
            <a:schemeClr val="accent6">
              <a:lumMod val="20000"/>
              <a:lumOff val="80000"/>
            </a:schemeClr>
          </a:solidFill>
        </p:spPr>
        <p:txBody>
          <a:bodyPr anchor="t">
            <a:noAutofit/>
          </a:bodyPr>
          <a:lstStyle/>
          <a:p>
            <a:pPr>
              <a:lnSpc>
                <a:spcPct val="100000"/>
              </a:lnSpc>
              <a:spcBef>
                <a:spcPts val="0"/>
              </a:spcBef>
              <a:spcAft>
                <a:spcPts val="600"/>
              </a:spcAft>
            </a:pPr>
            <a:r>
              <a:rPr lang="en-US" sz="1400" b="1" cap="none" dirty="0">
                <a:solidFill>
                  <a:schemeClr val="tx1"/>
                </a:solidFill>
              </a:rPr>
              <a:t>Background </a:t>
            </a:r>
            <a:r>
              <a:rPr lang="en-US" sz="1400" cap="none" dirty="0">
                <a:solidFill>
                  <a:schemeClr val="tx1"/>
                </a:solidFill>
              </a:rPr>
              <a:t>The higher mortality in hospitalized  patients  with acute kidney injury infected  with  COVID-19  is well documented in developed countries. This study aimed to document the mortality in COVID-19-infected South African patients who required dialysis for AKI. Exclusion criteria included any chronic kidney replacement therapy. </a:t>
            </a:r>
          </a:p>
          <a:p>
            <a:pPr>
              <a:lnSpc>
                <a:spcPct val="100000"/>
              </a:lnSpc>
              <a:spcBef>
                <a:spcPts val="0"/>
              </a:spcBef>
              <a:spcAft>
                <a:spcPts val="600"/>
              </a:spcAft>
            </a:pPr>
            <a:endParaRPr lang="en-US" sz="1400" cap="none" dirty="0">
              <a:solidFill>
                <a:schemeClr val="tx1"/>
              </a:solidFill>
            </a:endParaRPr>
          </a:p>
        </p:txBody>
      </p:sp>
      <p:sp>
        <p:nvSpPr>
          <p:cNvPr id="9" name="Content Placeholder 8">
            <a:extLst>
              <a:ext uri="{FF2B5EF4-FFF2-40B4-BE49-F238E27FC236}">
                <a16:creationId xmlns:a16="http://schemas.microsoft.com/office/drawing/2014/main" id="{A0761E65-AFAC-4A23-BDFB-D011B358CF12}"/>
              </a:ext>
            </a:extLst>
          </p:cNvPr>
          <p:cNvSpPr>
            <a:spLocks noGrp="1"/>
          </p:cNvSpPr>
          <p:nvPr>
            <p:ph sz="half" idx="2"/>
          </p:nvPr>
        </p:nvSpPr>
        <p:spPr>
          <a:xfrm>
            <a:off x="154112" y="3367355"/>
            <a:ext cx="4356928" cy="1578091"/>
          </a:xfrm>
        </p:spPr>
        <p:txBody>
          <a:bodyPr>
            <a:noAutofit/>
          </a:bodyPr>
          <a:lstStyle/>
          <a:p>
            <a:pPr>
              <a:lnSpc>
                <a:spcPct val="100000"/>
              </a:lnSpc>
              <a:spcBef>
                <a:spcPts val="600"/>
              </a:spcBef>
              <a:spcAft>
                <a:spcPts val="0"/>
              </a:spcAft>
            </a:pPr>
            <a:r>
              <a:rPr lang="en-US" sz="1400" b="1" dirty="0">
                <a:solidFill>
                  <a:schemeClr val="tx1"/>
                </a:solidFill>
              </a:rPr>
              <a:t>Methods </a:t>
            </a:r>
            <a:r>
              <a:rPr lang="en-US" sz="1400" dirty="0">
                <a:solidFill>
                  <a:schemeClr val="tx1"/>
                </a:solidFill>
              </a:rPr>
              <a:t>A </a:t>
            </a:r>
            <a:r>
              <a:rPr lang="en-US" sz="1400" dirty="0" err="1">
                <a:solidFill>
                  <a:schemeClr val="tx1"/>
                </a:solidFill>
              </a:rPr>
              <a:t>REDCap</a:t>
            </a:r>
            <a:r>
              <a:rPr lang="en-US" sz="1400" dirty="0">
                <a:solidFill>
                  <a:schemeClr val="tx1"/>
                </a:solidFill>
              </a:rPr>
              <a:t> survey of South African nephrologists and nephrology fellows registered with the South African Nephrology Society was conducted. The primary outcome was all-cause in-hospital mortality, while additional points of interest included comorbidities, dialysis modality and intervention required. Univariate analysis of mortality predictors was performed.</a:t>
            </a:r>
          </a:p>
        </p:txBody>
      </p:sp>
      <p:sp>
        <p:nvSpPr>
          <p:cNvPr id="10" name="Text Placeholder 9">
            <a:extLst>
              <a:ext uri="{FF2B5EF4-FFF2-40B4-BE49-F238E27FC236}">
                <a16:creationId xmlns:a16="http://schemas.microsoft.com/office/drawing/2014/main" id="{C3B98B77-82E5-44CD-A7EA-A4A7D5376439}"/>
              </a:ext>
            </a:extLst>
          </p:cNvPr>
          <p:cNvSpPr>
            <a:spLocks noGrp="1"/>
          </p:cNvSpPr>
          <p:nvPr>
            <p:ph type="body" sz="quarter" idx="3"/>
          </p:nvPr>
        </p:nvSpPr>
        <p:spPr>
          <a:xfrm>
            <a:off x="4701217" y="5198722"/>
            <a:ext cx="4208394" cy="1046674"/>
          </a:xfrm>
          <a:solidFill>
            <a:schemeClr val="accent6">
              <a:lumMod val="20000"/>
              <a:lumOff val="80000"/>
            </a:schemeClr>
          </a:solidFill>
        </p:spPr>
        <p:txBody>
          <a:bodyPr anchor="t">
            <a:noAutofit/>
          </a:bodyPr>
          <a:lstStyle/>
          <a:p>
            <a:pPr>
              <a:spcBef>
                <a:spcPts val="600"/>
              </a:spcBef>
              <a:spcAft>
                <a:spcPts val="0"/>
              </a:spcAft>
            </a:pPr>
            <a:r>
              <a:rPr lang="en-US" sz="1400" b="1" cap="none" dirty="0">
                <a:solidFill>
                  <a:schemeClr val="tx1"/>
                </a:solidFill>
              </a:rPr>
              <a:t>Conclusion </a:t>
            </a:r>
            <a:r>
              <a:rPr lang="en-US" sz="1400" cap="none" dirty="0">
                <a:solidFill>
                  <a:schemeClr val="tx1"/>
                </a:solidFill>
              </a:rPr>
              <a:t>In South African patients, we report similar outcomes in critically ill patients requiring dialysis for AKI, relative to international data. The predictors of mortality most likely reflect the severity of the illness in our patients.</a:t>
            </a:r>
          </a:p>
        </p:txBody>
      </p:sp>
      <p:sp>
        <p:nvSpPr>
          <p:cNvPr id="12" name="TextBox 11">
            <a:extLst>
              <a:ext uri="{FF2B5EF4-FFF2-40B4-BE49-F238E27FC236}">
                <a16:creationId xmlns:a16="http://schemas.microsoft.com/office/drawing/2014/main" id="{1954A57B-A006-4DB6-941C-10D16256CB58}"/>
              </a:ext>
            </a:extLst>
          </p:cNvPr>
          <p:cNvSpPr txBox="1"/>
          <p:nvPr/>
        </p:nvSpPr>
        <p:spPr>
          <a:xfrm>
            <a:off x="154112" y="5044615"/>
            <a:ext cx="4356928" cy="1169551"/>
          </a:xfrm>
          <a:prstGeom prst="rect">
            <a:avLst/>
          </a:prstGeom>
          <a:noFill/>
        </p:spPr>
        <p:txBody>
          <a:bodyPr wrap="square">
            <a:spAutoFit/>
          </a:bodyPr>
          <a:lstStyle/>
          <a:p>
            <a:pPr>
              <a:spcAft>
                <a:spcPts val="600"/>
              </a:spcAft>
            </a:pPr>
            <a:r>
              <a:rPr lang="en-US" sz="1400" b="1" dirty="0"/>
              <a:t>Results </a:t>
            </a:r>
            <a:r>
              <a:rPr lang="en-US" sz="1400" dirty="0"/>
              <a:t>The  COVID-19-related  AKI  mortality  rate  was  58.9%.  Significant  predictors  included  continuous  </a:t>
            </a:r>
            <a:r>
              <a:rPr lang="en-US" sz="1400" dirty="0" err="1"/>
              <a:t>veno</a:t>
            </a:r>
            <a:r>
              <a:rPr lang="en-US" sz="1400" dirty="0"/>
              <a:t>-venous  </a:t>
            </a:r>
            <a:r>
              <a:rPr lang="en-US" sz="1400" dirty="0" err="1"/>
              <a:t>haemodialysis</a:t>
            </a:r>
            <a:r>
              <a:rPr lang="en-US" sz="1400" dirty="0"/>
              <a:t>  therapy,  invasive  ventilation,  use  of  inotropes  and  the  presence  of  shock.    </a:t>
            </a:r>
            <a:r>
              <a:rPr lang="en-US" sz="1400" dirty="0" err="1"/>
              <a:t>Ischaemic</a:t>
            </a:r>
            <a:r>
              <a:rPr lang="en-US" sz="1400" dirty="0"/>
              <a:t>  heart  disease, heart failure, and</a:t>
            </a:r>
          </a:p>
        </p:txBody>
      </p:sp>
      <p:sp>
        <p:nvSpPr>
          <p:cNvPr id="14" name="TextBox 13">
            <a:extLst>
              <a:ext uri="{FF2B5EF4-FFF2-40B4-BE49-F238E27FC236}">
                <a16:creationId xmlns:a16="http://schemas.microsoft.com/office/drawing/2014/main" id="{4ECE9E1D-EBCC-4224-ABC9-EFC4F61AB95D}"/>
              </a:ext>
            </a:extLst>
          </p:cNvPr>
          <p:cNvSpPr txBox="1"/>
          <p:nvPr/>
        </p:nvSpPr>
        <p:spPr>
          <a:xfrm>
            <a:off x="4982967" y="6375876"/>
            <a:ext cx="4161033" cy="523220"/>
          </a:xfrm>
          <a:prstGeom prst="rect">
            <a:avLst/>
          </a:prstGeom>
          <a:noFill/>
        </p:spPr>
        <p:txBody>
          <a:bodyPr wrap="square">
            <a:spAutoFit/>
          </a:bodyPr>
          <a:lstStyle/>
          <a:p>
            <a:pPr algn="r"/>
            <a:r>
              <a:rPr lang="en-GB" sz="1400" dirty="0" err="1">
                <a:solidFill>
                  <a:srgbClr val="000000"/>
                </a:solidFill>
                <a:latin typeface="Merrieweather sans"/>
              </a:rPr>
              <a:t>Afr</a:t>
            </a:r>
            <a:r>
              <a:rPr lang="en-GB" sz="1400" dirty="0">
                <a:solidFill>
                  <a:srgbClr val="000000"/>
                </a:solidFill>
                <a:latin typeface="Merrieweather sans"/>
              </a:rPr>
              <a:t> J Nephrol. 2021; 24 (1): 46-50</a:t>
            </a:r>
          </a:p>
          <a:p>
            <a:pPr algn="r"/>
            <a:r>
              <a:rPr lang="en-GB" sz="1400" dirty="0">
                <a:solidFill>
                  <a:srgbClr val="000000"/>
                </a:solidFill>
                <a:latin typeface="Merrieweather sans"/>
              </a:rPr>
              <a:t>DOI: https://doi.org/10.21804/24-1-4577</a:t>
            </a:r>
            <a:r>
              <a:rPr lang="en-GB" sz="1400" b="0" i="0" dirty="0">
                <a:solidFill>
                  <a:srgbClr val="009DE5"/>
                </a:solidFill>
                <a:effectLst/>
                <a:latin typeface="Noto Sans"/>
                <a:hlinkClick r:id="rId2"/>
              </a:rPr>
              <a:t> </a:t>
            </a:r>
            <a:endParaRPr lang="en-GB" sz="1400" dirty="0"/>
          </a:p>
        </p:txBody>
      </p:sp>
      <p:sp>
        <p:nvSpPr>
          <p:cNvPr id="17" name="TextBox 16">
            <a:extLst>
              <a:ext uri="{FF2B5EF4-FFF2-40B4-BE49-F238E27FC236}">
                <a16:creationId xmlns:a16="http://schemas.microsoft.com/office/drawing/2014/main" id="{52B6B19D-CD30-4A02-A4FB-E315FA0DF720}"/>
              </a:ext>
            </a:extLst>
          </p:cNvPr>
          <p:cNvSpPr txBox="1"/>
          <p:nvPr/>
        </p:nvSpPr>
        <p:spPr>
          <a:xfrm>
            <a:off x="4632961" y="1813583"/>
            <a:ext cx="1459613" cy="3323987"/>
          </a:xfrm>
          <a:prstGeom prst="rect">
            <a:avLst/>
          </a:prstGeom>
          <a:noFill/>
        </p:spPr>
        <p:txBody>
          <a:bodyPr wrap="square">
            <a:spAutoFit/>
          </a:bodyPr>
          <a:lstStyle/>
          <a:p>
            <a:pPr algn="l"/>
            <a:r>
              <a:rPr lang="en-US" sz="1400" dirty="0"/>
              <a:t>admission to a private healthcare facility were associated with lower mortality. No associations  were  found  with  ethnicity,  sex,  hyper-tension,  diabetes,  HIV  infection  or  the  use  of  other  modes  of  dialysis.</a:t>
            </a:r>
            <a:endParaRPr lang="en-GB" sz="1400" dirty="0"/>
          </a:p>
        </p:txBody>
      </p:sp>
      <p:pic>
        <p:nvPicPr>
          <p:cNvPr id="3" name="Picture 2">
            <a:extLst>
              <a:ext uri="{FF2B5EF4-FFF2-40B4-BE49-F238E27FC236}">
                <a16:creationId xmlns:a16="http://schemas.microsoft.com/office/drawing/2014/main" id="{9FDD727D-AFE1-4D6A-AD48-247912E30EEA}"/>
              </a:ext>
            </a:extLst>
          </p:cNvPr>
          <p:cNvPicPr>
            <a:picLocks noChangeAspect="1"/>
          </p:cNvPicPr>
          <p:nvPr/>
        </p:nvPicPr>
        <p:blipFill>
          <a:blip r:embed="rId3"/>
          <a:stretch>
            <a:fillRect/>
          </a:stretch>
        </p:blipFill>
        <p:spPr>
          <a:xfrm>
            <a:off x="6010382" y="1858064"/>
            <a:ext cx="2804846" cy="3149026"/>
          </a:xfrm>
          <a:prstGeom prst="rect">
            <a:avLst/>
          </a:prstGeom>
        </p:spPr>
      </p:pic>
    </p:spTree>
    <p:extLst>
      <p:ext uri="{BB962C8B-B14F-4D97-AF65-F5344CB8AC3E}">
        <p14:creationId xmlns:p14="http://schemas.microsoft.com/office/powerpoint/2010/main" val="445354782"/>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0</TotalTime>
  <Words>259</Words>
  <Application>Microsoft Office PowerPoint</Application>
  <PresentationFormat>On-screen Show (4:3)</PresentationFormat>
  <Paragraphs>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Calibri</vt:lpstr>
      <vt:lpstr>Calibri Light</vt:lpstr>
      <vt:lpstr>GillSansStd-Light</vt:lpstr>
      <vt:lpstr>Merrieweather sans</vt:lpstr>
      <vt:lpstr>Noto Sans</vt:lpstr>
      <vt:lpstr>Retrospect</vt:lpstr>
      <vt:lpstr>COVID-19-related acute kidney injury and dialysis: What are the outcomes in South Africa?  Wesley van Hougenhouck-Tulleken, Muhammed Hussain, Claudia do Vale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Fergus Caskey</dc:creator>
  <cp:lastModifiedBy>Davids, Razeen [mrd@sun.ac.za]</cp:lastModifiedBy>
  <cp:revision>7</cp:revision>
  <cp:lastPrinted>2021-07-01T14:42:09Z</cp:lastPrinted>
  <dcterms:created xsi:type="dcterms:W3CDTF">2020-12-30T17:20:50Z</dcterms:created>
  <dcterms:modified xsi:type="dcterms:W3CDTF">2021-10-05T07:49:26Z</dcterms:modified>
</cp:coreProperties>
</file>