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15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8350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660071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3107149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80CC8-CFAD-48E3-8AFD-B076A37E520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D967E0-7115-412D-98E8-7D3DDDD93A13}"/>
              </a:ext>
            </a:extLst>
          </p:cNvPr>
          <p:cNvSpPr>
            <a:spLocks noGrp="1"/>
          </p:cNvSpPr>
          <p:nvPr>
            <p:ph type="dt" sz="half" idx="10"/>
          </p:nvPr>
        </p:nvSpPr>
        <p:spPr>
          <a:xfrm>
            <a:off x="822962" y="6459788"/>
            <a:ext cx="1854203" cy="365125"/>
          </a:xfrm>
          <a:prstGeom prst="rect">
            <a:avLst/>
          </a:prstGeom>
        </p:spPr>
        <p:txBody>
          <a:bodyPr/>
          <a:lstStyle/>
          <a:p>
            <a:fld id="{2587F7CB-2407-4525-B083-B496D012C56F}" type="datetimeFigureOut">
              <a:rPr lang="en-GB" smtClean="0"/>
              <a:t>05/10/2021</a:t>
            </a:fld>
            <a:endParaRPr lang="en-GB" dirty="0"/>
          </a:p>
        </p:txBody>
      </p:sp>
      <p:sp>
        <p:nvSpPr>
          <p:cNvPr id="4" name="Footer Placeholder 3">
            <a:extLst>
              <a:ext uri="{FF2B5EF4-FFF2-40B4-BE49-F238E27FC236}">
                <a16:creationId xmlns:a16="http://schemas.microsoft.com/office/drawing/2014/main" id="{2A5175F8-1902-4540-9B04-A487756A24DD}"/>
              </a:ext>
            </a:extLst>
          </p:cNvPr>
          <p:cNvSpPr>
            <a:spLocks noGrp="1"/>
          </p:cNvSpPr>
          <p:nvPr>
            <p:ph type="ftr" sz="quarter" idx="11"/>
          </p:nvPr>
        </p:nvSpPr>
        <p:spPr>
          <a:xfrm>
            <a:off x="2764640" y="6459788"/>
            <a:ext cx="3617103"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E467536B-8D7D-4FA3-98CD-B7E72EF406FB}"/>
              </a:ext>
            </a:extLst>
          </p:cNvPr>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41548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2726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87F7CB-2407-4525-B083-B496D012C56F}" type="datetimeFigureOut">
              <a:rPr lang="en-GB" smtClean="0"/>
              <a:t>05/10/2021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371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87F7CB-2407-4525-B083-B496D012C56F}" type="datetimeFigureOut">
              <a:rPr lang="en-GB" smtClean="0"/>
              <a:t>05/10/2021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1292427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87F7CB-2407-4525-B083-B496D012C56F}" type="datetimeFigureOut">
              <a:rPr lang="en-GB" smtClean="0"/>
              <a:t>05/10/2021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4466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87F7CB-2407-4525-B083-B496D012C56F}" type="datetimeFigureOut">
              <a:rPr lang="en-GB" smtClean="0"/>
              <a:t>05/10/2021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787780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587F7CB-2407-4525-B083-B496D012C56F}" type="datetimeFigureOut">
              <a:rPr lang="en-GB" smtClean="0"/>
              <a:t>05/10/2021</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988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587F7CB-2407-4525-B083-B496D012C56F}" type="datetimeFigureOut">
              <a:rPr lang="en-GB" smtClean="0"/>
              <a:t>05/10/2021</a:t>
            </a:fld>
            <a:endParaRPr lang="en-GB"/>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9B7BF3-8CD9-45C1-B459-D33AEA7BC74E}" type="slidenum">
              <a:rPr lang="en-GB" smtClean="0"/>
              <a:t>‹#›</a:t>
            </a:fld>
            <a:endParaRPr lang="en-GB"/>
          </a:p>
        </p:txBody>
      </p:sp>
    </p:spTree>
    <p:extLst>
      <p:ext uri="{BB962C8B-B14F-4D97-AF65-F5344CB8AC3E}">
        <p14:creationId xmlns:p14="http://schemas.microsoft.com/office/powerpoint/2010/main" val="1344664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87F7CB-2407-4525-B083-B496D012C56F}" type="datetimeFigureOut">
              <a:rPr lang="en-GB" smtClean="0"/>
              <a:t>05/10/2021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03449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10/5/2021</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69B7BF3-8CD9-45C1-B459-D33AEA7BC74E}" type="slidenum">
              <a:rPr lang="en-GB" smtClean="0"/>
              <a:t>‹#›</a:t>
            </a:fld>
            <a:endParaRPr lang="en-GB"/>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text, clipart&#10;&#10;Description automatically generated">
            <a:extLst>
              <a:ext uri="{FF2B5EF4-FFF2-40B4-BE49-F238E27FC236}">
                <a16:creationId xmlns:a16="http://schemas.microsoft.com/office/drawing/2014/main" id="{592A019F-0B73-465B-9D4A-28123189F4B7}"/>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884760" y="166367"/>
            <a:ext cx="1049204" cy="1450752"/>
          </a:xfrm>
          <a:prstGeom prst="ellipse">
            <a:avLst/>
          </a:prstGeom>
          <a:ln>
            <a:noFill/>
          </a:ln>
          <a:effectLst>
            <a:softEdge rad="112500"/>
          </a:effectLst>
        </p:spPr>
      </p:pic>
      <p:pic>
        <p:nvPicPr>
          <p:cNvPr id="12" name="Picture 11" descr="Text&#10;&#10;Description automatically generated with medium confidence">
            <a:extLst>
              <a:ext uri="{FF2B5EF4-FFF2-40B4-BE49-F238E27FC236}">
                <a16:creationId xmlns:a16="http://schemas.microsoft.com/office/drawing/2014/main" id="{40B82395-6C17-425F-8A28-34AB91C76945}"/>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74687" y="6420627"/>
            <a:ext cx="382514" cy="382514"/>
          </a:xfrm>
          <a:prstGeom prst="rect">
            <a:avLst/>
          </a:prstGeom>
        </p:spPr>
      </p:pic>
      <p:sp>
        <p:nvSpPr>
          <p:cNvPr id="13" name="TextBox 12">
            <a:extLst>
              <a:ext uri="{FF2B5EF4-FFF2-40B4-BE49-F238E27FC236}">
                <a16:creationId xmlns:a16="http://schemas.microsoft.com/office/drawing/2014/main" id="{1CC2D46B-96AE-4907-AD20-EAB71F375803}"/>
              </a:ext>
            </a:extLst>
          </p:cNvPr>
          <p:cNvSpPr txBox="1"/>
          <p:nvPr userDrawn="1"/>
        </p:nvSpPr>
        <p:spPr>
          <a:xfrm>
            <a:off x="457201" y="6349976"/>
            <a:ext cx="3819747" cy="523220"/>
          </a:xfrm>
          <a:prstGeom prst="rect">
            <a:avLst/>
          </a:prstGeom>
          <a:noFill/>
        </p:spPr>
        <p:txBody>
          <a:bodyPr wrap="square" rtlCol="0">
            <a:spAutoFit/>
          </a:bodyPr>
          <a:lstStyle/>
          <a:p>
            <a:r>
              <a:rPr lang="en-US" sz="1400" dirty="0"/>
              <a:t>The official publication of AFRAN</a:t>
            </a:r>
          </a:p>
          <a:p>
            <a:r>
              <a:rPr lang="en-US" sz="1400" dirty="0"/>
              <a:t>The African Association of Nephrology</a:t>
            </a:r>
            <a:endParaRPr lang="en-GB" sz="1400" dirty="0"/>
          </a:p>
        </p:txBody>
      </p:sp>
    </p:spTree>
    <p:extLst>
      <p:ext uri="{BB962C8B-B14F-4D97-AF65-F5344CB8AC3E}">
        <p14:creationId xmlns:p14="http://schemas.microsoft.com/office/powerpoint/2010/main" val="382403331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60"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doi.org/10.21804/24-1-4467" TargetMode="External"/><Relationship Id="rId1" Type="http://schemas.openxmlformats.org/officeDocument/2006/relationships/slideLayout" Target="../slideLayouts/slideLayout5.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E7558D4-95AE-4FEB-9744-7998329DF06D}"/>
              </a:ext>
            </a:extLst>
          </p:cNvPr>
          <p:cNvSpPr>
            <a:spLocks noGrp="1"/>
          </p:cNvSpPr>
          <p:nvPr>
            <p:ph type="title"/>
          </p:nvPr>
        </p:nvSpPr>
        <p:spPr>
          <a:xfrm>
            <a:off x="154112" y="307153"/>
            <a:ext cx="7613151" cy="1305891"/>
          </a:xfrm>
        </p:spPr>
        <p:txBody>
          <a:bodyPr anchor="t">
            <a:noAutofit/>
          </a:bodyPr>
          <a:lstStyle/>
          <a:p>
            <a:pPr>
              <a:spcBef>
                <a:spcPts val="600"/>
              </a:spcBef>
              <a:spcAft>
                <a:spcPts val="600"/>
              </a:spcAft>
            </a:pPr>
            <a:r>
              <a:rPr lang="en-US" sz="2400" b="0" i="0" u="none" strike="noStrike" baseline="0" dirty="0">
                <a:latin typeface="GillSansStd-Light"/>
              </a:rPr>
              <a:t>Prevalence of chronic kidney disease among HIV-infected adults on antiretroviral therapy in northern Namibia: a cross-sectional study</a:t>
            </a:r>
            <a:br>
              <a:rPr lang="en-GB" sz="1800" b="0" i="0" u="none" strike="noStrike" baseline="0" dirty="0">
                <a:latin typeface="GillSansStd-Light"/>
              </a:rPr>
            </a:br>
            <a:r>
              <a:rPr lang="en-GB" sz="1800" b="0" i="0" u="none" strike="noStrike" baseline="0" dirty="0">
                <a:latin typeface="GillSansStd-Light"/>
              </a:rPr>
              <a:t>Michael </a:t>
            </a:r>
            <a:r>
              <a:rPr lang="en-GB" sz="1800" b="0" i="0" u="none" strike="noStrike" baseline="0" dirty="0" err="1">
                <a:latin typeface="GillSansStd-Light"/>
              </a:rPr>
              <a:t>Mboko</a:t>
            </a:r>
            <a:r>
              <a:rPr lang="en-GB" sz="1800" b="0" i="0" u="none" strike="noStrike" baseline="0" dirty="0">
                <a:latin typeface="GillSansStd-Light"/>
              </a:rPr>
              <a:t>, Tonya Marianne </a:t>
            </a:r>
            <a:r>
              <a:rPr lang="en-GB" sz="1800" b="0" i="0" u="none" strike="noStrike" baseline="0" dirty="0" err="1">
                <a:latin typeface="GillSansStd-Light"/>
              </a:rPr>
              <a:t>Esterhuizen</a:t>
            </a:r>
            <a:r>
              <a:rPr lang="en-GB" sz="1800" b="0" i="0" u="none" strike="noStrike" baseline="0" dirty="0">
                <a:latin typeface="GillSansStd-Light"/>
              </a:rPr>
              <a:t>, </a:t>
            </a:r>
            <a:r>
              <a:rPr lang="en-GB" sz="1800" b="0" i="0" u="none" strike="noStrike" baseline="0" dirty="0" err="1">
                <a:latin typeface="GillSansStd-Light"/>
              </a:rPr>
              <a:t>Mogamat</a:t>
            </a:r>
            <a:r>
              <a:rPr lang="en-GB" sz="1800" b="0" i="0" u="none" strike="noStrike" baseline="0" dirty="0">
                <a:latin typeface="GillSansStd-Light"/>
              </a:rPr>
              <a:t> Razeen Davids</a:t>
            </a:r>
            <a:endParaRPr lang="en-GB" sz="3200" dirty="0">
              <a:solidFill>
                <a:schemeClr val="accent6">
                  <a:lumMod val="50000"/>
                </a:schemeClr>
              </a:solidFill>
            </a:endParaRPr>
          </a:p>
        </p:txBody>
      </p:sp>
      <p:sp>
        <p:nvSpPr>
          <p:cNvPr id="8" name="Text Placeholder 7">
            <a:extLst>
              <a:ext uri="{FF2B5EF4-FFF2-40B4-BE49-F238E27FC236}">
                <a16:creationId xmlns:a16="http://schemas.microsoft.com/office/drawing/2014/main" id="{D015B55A-8B64-479C-A5F8-227D4F3C5D77}"/>
              </a:ext>
            </a:extLst>
          </p:cNvPr>
          <p:cNvSpPr>
            <a:spLocks noGrp="1"/>
          </p:cNvSpPr>
          <p:nvPr>
            <p:ph type="body" idx="1"/>
          </p:nvPr>
        </p:nvSpPr>
        <p:spPr>
          <a:xfrm>
            <a:off x="154112" y="1846054"/>
            <a:ext cx="4356928" cy="927968"/>
          </a:xfrm>
          <a:solidFill>
            <a:schemeClr val="accent6">
              <a:lumMod val="20000"/>
              <a:lumOff val="80000"/>
            </a:schemeClr>
          </a:solidFill>
        </p:spPr>
        <p:txBody>
          <a:bodyPr anchor="t">
            <a:noAutofit/>
          </a:bodyPr>
          <a:lstStyle/>
          <a:p>
            <a:pPr>
              <a:lnSpc>
                <a:spcPct val="100000"/>
              </a:lnSpc>
              <a:spcBef>
                <a:spcPts val="0"/>
              </a:spcBef>
              <a:spcAft>
                <a:spcPts val="600"/>
              </a:spcAft>
            </a:pPr>
            <a:r>
              <a:rPr lang="en-US" sz="1400" b="1" cap="none" dirty="0">
                <a:solidFill>
                  <a:schemeClr val="tx1"/>
                </a:solidFill>
              </a:rPr>
              <a:t>Background </a:t>
            </a:r>
            <a:r>
              <a:rPr lang="en-US" sz="1400" cap="none" dirty="0">
                <a:solidFill>
                  <a:schemeClr val="tx1"/>
                </a:solidFill>
              </a:rPr>
              <a:t>This study, we aimed to estimate the prevalence of chronic kidney disease (CKD) and associated factors in HIV-infected adults on antiretroviral therapy in northern Namibia.</a:t>
            </a:r>
          </a:p>
        </p:txBody>
      </p:sp>
      <p:sp>
        <p:nvSpPr>
          <p:cNvPr id="9" name="Content Placeholder 8">
            <a:extLst>
              <a:ext uri="{FF2B5EF4-FFF2-40B4-BE49-F238E27FC236}">
                <a16:creationId xmlns:a16="http://schemas.microsoft.com/office/drawing/2014/main" id="{A0761E65-AFAC-4A23-BDFB-D011B358CF12}"/>
              </a:ext>
            </a:extLst>
          </p:cNvPr>
          <p:cNvSpPr>
            <a:spLocks noGrp="1"/>
          </p:cNvSpPr>
          <p:nvPr>
            <p:ph sz="half" idx="2"/>
          </p:nvPr>
        </p:nvSpPr>
        <p:spPr>
          <a:xfrm>
            <a:off x="154112" y="2853351"/>
            <a:ext cx="4356928" cy="2530306"/>
          </a:xfrm>
        </p:spPr>
        <p:txBody>
          <a:bodyPr>
            <a:noAutofit/>
          </a:bodyPr>
          <a:lstStyle/>
          <a:p>
            <a:pPr>
              <a:lnSpc>
                <a:spcPct val="100000"/>
              </a:lnSpc>
              <a:spcBef>
                <a:spcPts val="600"/>
              </a:spcBef>
              <a:spcAft>
                <a:spcPts val="0"/>
              </a:spcAft>
            </a:pPr>
            <a:r>
              <a:rPr lang="en-US" sz="1400" b="1" dirty="0">
                <a:solidFill>
                  <a:schemeClr val="tx1"/>
                </a:solidFill>
              </a:rPr>
              <a:t>Methods </a:t>
            </a:r>
            <a:r>
              <a:rPr lang="en-US" sz="1400" dirty="0">
                <a:solidFill>
                  <a:schemeClr val="tx1"/>
                </a:solidFill>
              </a:rPr>
              <a:t>A</a:t>
            </a:r>
            <a:r>
              <a:rPr lang="en-US" sz="1400" dirty="0"/>
              <a:t> cross-sectional study in the four regions of northern Namibia, using existing electronic records used in the management of HIV-infected patients. Variables captured included the two most recent serum creatinine measurements, date of birth, sex, date of initiating antiretroviral therapy, current antiretroviral treatment, and  most  recent  HIV  viral  load  results. CKD was defined as estimated GFR (eGFR) &lt; 60 mL/min/1.73 m2 on two occasions at least three months apart, using standardized creatinine and the CKD-EPI equation. Factors associated with CKD were assessed using logistic regression.</a:t>
            </a:r>
          </a:p>
        </p:txBody>
      </p:sp>
      <p:sp>
        <p:nvSpPr>
          <p:cNvPr id="10" name="Text Placeholder 9">
            <a:extLst>
              <a:ext uri="{FF2B5EF4-FFF2-40B4-BE49-F238E27FC236}">
                <a16:creationId xmlns:a16="http://schemas.microsoft.com/office/drawing/2014/main" id="{C3B98B77-82E5-44CD-A7EA-A4A7D5376439}"/>
              </a:ext>
            </a:extLst>
          </p:cNvPr>
          <p:cNvSpPr>
            <a:spLocks noGrp="1"/>
          </p:cNvSpPr>
          <p:nvPr>
            <p:ph type="body" sz="quarter" idx="3"/>
          </p:nvPr>
        </p:nvSpPr>
        <p:spPr>
          <a:xfrm>
            <a:off x="4632960" y="5333675"/>
            <a:ext cx="4356927" cy="954108"/>
          </a:xfrm>
          <a:solidFill>
            <a:schemeClr val="accent6">
              <a:lumMod val="20000"/>
              <a:lumOff val="80000"/>
            </a:schemeClr>
          </a:solidFill>
        </p:spPr>
        <p:txBody>
          <a:bodyPr anchor="t">
            <a:noAutofit/>
          </a:bodyPr>
          <a:lstStyle/>
          <a:p>
            <a:pPr>
              <a:spcBef>
                <a:spcPts val="600"/>
              </a:spcBef>
              <a:spcAft>
                <a:spcPts val="0"/>
              </a:spcAft>
            </a:pPr>
            <a:r>
              <a:rPr lang="en-US" sz="1400" b="1" cap="none" dirty="0">
                <a:solidFill>
                  <a:schemeClr val="tx1"/>
                </a:solidFill>
              </a:rPr>
              <a:t>Conclusion </a:t>
            </a:r>
            <a:r>
              <a:rPr lang="en-US" sz="1400" cap="none" dirty="0">
                <a:solidFill>
                  <a:schemeClr val="tx1"/>
                </a:solidFill>
              </a:rPr>
              <a:t>Our  findings  suggest  a  low  prevalence  of  CKD  among  the  HIV-infected  population  in  northern  Namibia. Patients older than 45 years may need additional monitoring.</a:t>
            </a:r>
          </a:p>
        </p:txBody>
      </p:sp>
      <p:sp>
        <p:nvSpPr>
          <p:cNvPr id="12" name="TextBox 11">
            <a:extLst>
              <a:ext uri="{FF2B5EF4-FFF2-40B4-BE49-F238E27FC236}">
                <a16:creationId xmlns:a16="http://schemas.microsoft.com/office/drawing/2014/main" id="{1954A57B-A006-4DB6-941C-10D16256CB58}"/>
              </a:ext>
            </a:extLst>
          </p:cNvPr>
          <p:cNvSpPr txBox="1"/>
          <p:nvPr/>
        </p:nvSpPr>
        <p:spPr>
          <a:xfrm>
            <a:off x="154112" y="5383657"/>
            <a:ext cx="4356928" cy="954107"/>
          </a:xfrm>
          <a:prstGeom prst="rect">
            <a:avLst/>
          </a:prstGeom>
          <a:noFill/>
        </p:spPr>
        <p:txBody>
          <a:bodyPr wrap="square">
            <a:spAutoFit/>
          </a:bodyPr>
          <a:lstStyle/>
          <a:p>
            <a:pPr>
              <a:spcAft>
                <a:spcPts val="600"/>
              </a:spcAft>
            </a:pPr>
            <a:r>
              <a:rPr lang="en-US" sz="1400" b="1" dirty="0"/>
              <a:t>Results </a:t>
            </a:r>
            <a:r>
              <a:rPr lang="en-US" sz="1400" dirty="0"/>
              <a:t>We included 1 993 participants, of whom 1 362 (68%) were female and  mean age was 44.5 ± 11.5 years. The proportion of participants who were virally suppressed was 97% (95% CI 96, 98%) and the median</a:t>
            </a:r>
          </a:p>
        </p:txBody>
      </p:sp>
      <p:sp>
        <p:nvSpPr>
          <p:cNvPr id="14" name="TextBox 13">
            <a:extLst>
              <a:ext uri="{FF2B5EF4-FFF2-40B4-BE49-F238E27FC236}">
                <a16:creationId xmlns:a16="http://schemas.microsoft.com/office/drawing/2014/main" id="{4ECE9E1D-EBCC-4224-ABC9-EFC4F61AB95D}"/>
              </a:ext>
            </a:extLst>
          </p:cNvPr>
          <p:cNvSpPr txBox="1"/>
          <p:nvPr/>
        </p:nvSpPr>
        <p:spPr>
          <a:xfrm>
            <a:off x="4982967" y="6375876"/>
            <a:ext cx="4161033" cy="523220"/>
          </a:xfrm>
          <a:prstGeom prst="rect">
            <a:avLst/>
          </a:prstGeom>
          <a:noFill/>
        </p:spPr>
        <p:txBody>
          <a:bodyPr wrap="square">
            <a:spAutoFit/>
          </a:bodyPr>
          <a:lstStyle/>
          <a:p>
            <a:pPr algn="r"/>
            <a:r>
              <a:rPr lang="en-GB" sz="1400" dirty="0" err="1">
                <a:solidFill>
                  <a:srgbClr val="000000"/>
                </a:solidFill>
                <a:latin typeface="Merrieweather sans"/>
              </a:rPr>
              <a:t>Afr</a:t>
            </a:r>
            <a:r>
              <a:rPr lang="en-GB" sz="1400" dirty="0">
                <a:solidFill>
                  <a:srgbClr val="000000"/>
                </a:solidFill>
                <a:latin typeface="Merrieweather sans"/>
              </a:rPr>
              <a:t> J Nephrol. 2021; 24 (1): 39-45</a:t>
            </a:r>
          </a:p>
          <a:p>
            <a:pPr algn="r"/>
            <a:r>
              <a:rPr lang="en-GB" sz="1400" dirty="0">
                <a:solidFill>
                  <a:srgbClr val="000000"/>
                </a:solidFill>
                <a:latin typeface="Merrieweather sans"/>
              </a:rPr>
              <a:t>DOI: https://doi.org/10.21804/24-1-4702</a:t>
            </a:r>
            <a:r>
              <a:rPr lang="en-GB" sz="1400" b="0" i="0" dirty="0">
                <a:solidFill>
                  <a:srgbClr val="009DE5"/>
                </a:solidFill>
                <a:effectLst/>
                <a:latin typeface="Noto Sans"/>
                <a:hlinkClick r:id="rId2"/>
              </a:rPr>
              <a:t> </a:t>
            </a:r>
            <a:endParaRPr lang="en-GB" sz="1400" dirty="0"/>
          </a:p>
        </p:txBody>
      </p:sp>
      <p:sp>
        <p:nvSpPr>
          <p:cNvPr id="17" name="TextBox 16">
            <a:extLst>
              <a:ext uri="{FF2B5EF4-FFF2-40B4-BE49-F238E27FC236}">
                <a16:creationId xmlns:a16="http://schemas.microsoft.com/office/drawing/2014/main" id="{52B6B19D-CD30-4A02-A4FB-E315FA0DF720}"/>
              </a:ext>
            </a:extLst>
          </p:cNvPr>
          <p:cNvSpPr txBox="1"/>
          <p:nvPr/>
        </p:nvSpPr>
        <p:spPr>
          <a:xfrm>
            <a:off x="4632962" y="1813583"/>
            <a:ext cx="1829481" cy="954107"/>
          </a:xfrm>
          <a:prstGeom prst="rect">
            <a:avLst/>
          </a:prstGeom>
          <a:noFill/>
        </p:spPr>
        <p:txBody>
          <a:bodyPr wrap="square">
            <a:spAutoFit/>
          </a:bodyPr>
          <a:lstStyle/>
          <a:p>
            <a:pPr algn="l"/>
            <a:r>
              <a:rPr lang="en-US" sz="1400" dirty="0"/>
              <a:t>duration on  antiretroviral  therapy  was  107  months  (IQR  62–149). </a:t>
            </a:r>
            <a:endParaRPr lang="en-GB" sz="1400" dirty="0"/>
          </a:p>
        </p:txBody>
      </p:sp>
      <p:pic>
        <p:nvPicPr>
          <p:cNvPr id="11" name="Picture 10">
            <a:extLst>
              <a:ext uri="{FF2B5EF4-FFF2-40B4-BE49-F238E27FC236}">
                <a16:creationId xmlns:a16="http://schemas.microsoft.com/office/drawing/2014/main" id="{9940B5AA-D09D-4782-B70D-F8873CBD4703}"/>
              </a:ext>
            </a:extLst>
          </p:cNvPr>
          <p:cNvPicPr>
            <a:picLocks noChangeAspect="1"/>
          </p:cNvPicPr>
          <p:nvPr/>
        </p:nvPicPr>
        <p:blipFill>
          <a:blip r:embed="rId3"/>
          <a:stretch>
            <a:fillRect/>
          </a:stretch>
        </p:blipFill>
        <p:spPr>
          <a:xfrm>
            <a:off x="5344706" y="3399771"/>
            <a:ext cx="2933433" cy="1918724"/>
          </a:xfrm>
          <a:prstGeom prst="rect">
            <a:avLst/>
          </a:prstGeom>
        </p:spPr>
      </p:pic>
      <p:pic>
        <p:nvPicPr>
          <p:cNvPr id="15" name="Picture 14">
            <a:extLst>
              <a:ext uri="{FF2B5EF4-FFF2-40B4-BE49-F238E27FC236}">
                <a16:creationId xmlns:a16="http://schemas.microsoft.com/office/drawing/2014/main" id="{523C1FCF-EEFD-405B-AA18-D1D497EDD52A}"/>
              </a:ext>
            </a:extLst>
          </p:cNvPr>
          <p:cNvPicPr>
            <a:picLocks noChangeAspect="1"/>
          </p:cNvPicPr>
          <p:nvPr/>
        </p:nvPicPr>
        <p:blipFill>
          <a:blip r:embed="rId4"/>
          <a:stretch>
            <a:fillRect/>
          </a:stretch>
        </p:blipFill>
        <p:spPr>
          <a:xfrm>
            <a:off x="6513812" y="1839649"/>
            <a:ext cx="2476075" cy="1484822"/>
          </a:xfrm>
          <a:prstGeom prst="rect">
            <a:avLst/>
          </a:prstGeom>
        </p:spPr>
      </p:pic>
    </p:spTree>
    <p:extLst>
      <p:ext uri="{BB962C8B-B14F-4D97-AF65-F5344CB8AC3E}">
        <p14:creationId xmlns:p14="http://schemas.microsoft.com/office/powerpoint/2010/main" val="44535478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267</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Calibri</vt:lpstr>
      <vt:lpstr>Calibri Light</vt:lpstr>
      <vt:lpstr>GillSansStd-Light</vt:lpstr>
      <vt:lpstr>Merrieweather sans</vt:lpstr>
      <vt:lpstr>Noto Sans</vt:lpstr>
      <vt:lpstr>Retrospect</vt:lpstr>
      <vt:lpstr>Prevalence of chronic kidney disease among HIV-infected adults on antiretroviral therapy in northern Namibia: a cross-sectional study Michael Mboko, Tonya Marianne Esterhuizen, Mogamat Razeen Davids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Fergus Caskey</dc:creator>
  <cp:lastModifiedBy>Davids, Razeen [mrd@sun.ac.za]</cp:lastModifiedBy>
  <cp:revision>7</cp:revision>
  <cp:lastPrinted>2021-07-01T14:42:09Z</cp:lastPrinted>
  <dcterms:created xsi:type="dcterms:W3CDTF">2020-12-30T17:20:50Z</dcterms:created>
  <dcterms:modified xsi:type="dcterms:W3CDTF">2021-10-05T07:50:31Z</dcterms:modified>
</cp:coreProperties>
</file>