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716" r:id="rId3"/>
    <p:sldId id="681" r:id="rId4"/>
    <p:sldId id="680" r:id="rId5"/>
    <p:sldId id="715" r:id="rId6"/>
    <p:sldId id="700" r:id="rId7"/>
    <p:sldId id="632" r:id="rId8"/>
    <p:sldId id="678" r:id="rId9"/>
    <p:sldId id="709" r:id="rId10"/>
    <p:sldId id="710" r:id="rId11"/>
    <p:sldId id="682" r:id="rId12"/>
    <p:sldId id="694" r:id="rId13"/>
    <p:sldId id="685" r:id="rId1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V" initials="J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254061"/>
    <a:srgbClr val="336699"/>
    <a:srgbClr val="578AB7"/>
    <a:srgbClr val="DCE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441" autoAdjust="0"/>
    <p:restoredTop sz="92683" autoAdjust="0"/>
  </p:normalViewPr>
  <p:slideViewPr>
    <p:cSldViewPr>
      <p:cViewPr varScale="1">
        <p:scale>
          <a:sx n="103" d="100"/>
          <a:sy n="103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pmp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Western Cape</c:v>
                </c:pt>
                <c:pt idx="1">
                  <c:v>Northern Cape</c:v>
                </c:pt>
                <c:pt idx="2">
                  <c:v>North West</c:v>
                </c:pt>
                <c:pt idx="3">
                  <c:v>Mpumalanga</c:v>
                </c:pt>
                <c:pt idx="4">
                  <c:v>Limpopo</c:v>
                </c:pt>
                <c:pt idx="5">
                  <c:v>KwaZulu-Natal</c:v>
                </c:pt>
                <c:pt idx="6">
                  <c:v>Gauteng </c:v>
                </c:pt>
                <c:pt idx="7">
                  <c:v>Free State</c:v>
                </c:pt>
                <c:pt idx="8">
                  <c:v>Eastern Cape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268</c:v>
                </c:pt>
                <c:pt idx="1">
                  <c:v>112</c:v>
                </c:pt>
                <c:pt idx="2">
                  <c:v>71</c:v>
                </c:pt>
                <c:pt idx="3">
                  <c:v>51</c:v>
                </c:pt>
                <c:pt idx="4">
                  <c:v>54</c:v>
                </c:pt>
                <c:pt idx="5">
                  <c:v>148</c:v>
                </c:pt>
                <c:pt idx="6">
                  <c:v>165</c:v>
                </c:pt>
                <c:pt idx="7">
                  <c:v>188</c:v>
                </c:pt>
                <c:pt idx="8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61-44AD-AF31-09E8EB609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478032"/>
        <c:axId val="245476464"/>
      </c:barChart>
      <c:catAx>
        <c:axId val="2454780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5476464"/>
        <c:crosses val="autoZero"/>
        <c:auto val="1"/>
        <c:lblAlgn val="ctr"/>
        <c:lblOffset val="100"/>
        <c:noMultiLvlLbl val="0"/>
      </c:catAx>
      <c:valAx>
        <c:axId val="245476464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245478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190028268464"/>
          <c:y val="3.0210056121072044E-2"/>
          <c:w val="0.72260840265784165"/>
          <c:h val="0.873937133673335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 anchor="b" anchorCtr="1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Western Cape</c:v>
                </c:pt>
                <c:pt idx="1">
                  <c:v>Northern Cape</c:v>
                </c:pt>
                <c:pt idx="2">
                  <c:v>North West</c:v>
                </c:pt>
                <c:pt idx="3">
                  <c:v>Mpumalanga</c:v>
                </c:pt>
                <c:pt idx="4">
                  <c:v>Limpopo</c:v>
                </c:pt>
                <c:pt idx="5">
                  <c:v>KwaZulu-Natal</c:v>
                </c:pt>
                <c:pt idx="6">
                  <c:v>Gauteng</c:v>
                </c:pt>
                <c:pt idx="7">
                  <c:v>Free State</c:v>
                </c:pt>
                <c:pt idx="8">
                  <c:v>Eastern Cape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742</c:v>
                </c:pt>
                <c:pt idx="1">
                  <c:v>411</c:v>
                </c:pt>
                <c:pt idx="2">
                  <c:v>506</c:v>
                </c:pt>
                <c:pt idx="3">
                  <c:v>411</c:v>
                </c:pt>
                <c:pt idx="4">
                  <c:v>512</c:v>
                </c:pt>
                <c:pt idx="5">
                  <c:v>1121</c:v>
                </c:pt>
                <c:pt idx="6">
                  <c:v>623</c:v>
                </c:pt>
                <c:pt idx="7">
                  <c:v>725</c:v>
                </c:pt>
                <c:pt idx="8">
                  <c:v>1153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38-453D-89BE-C82FA25447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7815080030389441E-3"/>
                  <c:y val="-8.23910621483782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38-453D-89BE-C82FA25447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Western Cape</c:v>
                </c:pt>
                <c:pt idx="1">
                  <c:v>Northern Cape</c:v>
                </c:pt>
                <c:pt idx="2">
                  <c:v>North West</c:v>
                </c:pt>
                <c:pt idx="3">
                  <c:v>Mpumalanga</c:v>
                </c:pt>
                <c:pt idx="4">
                  <c:v>Limpopo</c:v>
                </c:pt>
                <c:pt idx="5">
                  <c:v>KwaZulu-Natal</c:v>
                </c:pt>
                <c:pt idx="6">
                  <c:v>Gauteng</c:v>
                </c:pt>
                <c:pt idx="7">
                  <c:v>Free State</c:v>
                </c:pt>
                <c:pt idx="8">
                  <c:v>Eastern Cape</c:v>
                </c:pt>
              </c:strCache>
            </c:strRef>
          </c:cat>
          <c:val>
            <c:numRef>
              <c:f>Sheet1!$C$2:$C$10</c:f>
              <c:numCache>
                <c:formatCode>0</c:formatCode>
                <c:ptCount val="9"/>
                <c:pt idx="0">
                  <c:v>150</c:v>
                </c:pt>
                <c:pt idx="1">
                  <c:v>63</c:v>
                </c:pt>
                <c:pt idx="2">
                  <c:v>15</c:v>
                </c:pt>
                <c:pt idx="3">
                  <c:v>3</c:v>
                </c:pt>
                <c:pt idx="4">
                  <c:v>14</c:v>
                </c:pt>
                <c:pt idx="5">
                  <c:v>24</c:v>
                </c:pt>
                <c:pt idx="6">
                  <c:v>33</c:v>
                </c:pt>
                <c:pt idx="7">
                  <c:v>104</c:v>
                </c:pt>
                <c:pt idx="8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38-453D-89BE-C82FA2544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472152"/>
        <c:axId val="245470976"/>
      </c:barChart>
      <c:catAx>
        <c:axId val="245472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5470976"/>
        <c:crosses val="autoZero"/>
        <c:auto val="1"/>
        <c:lblAlgn val="ctr"/>
        <c:lblOffset val="100"/>
        <c:noMultiLvlLbl val="0"/>
      </c:catAx>
      <c:valAx>
        <c:axId val="245470976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245472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42804447092875"/>
          <c:y val="0.54461421952957945"/>
          <c:w val="0.1375636994318252"/>
          <c:h val="0.15245200990941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2020</a:t>
            </a:r>
          </a:p>
        </c:rich>
      </c:tx>
      <c:layout>
        <c:manualLayout>
          <c:xMode val="edge"/>
          <c:yMode val="edge"/>
          <c:x val="0.52604013943805883"/>
          <c:y val="0.14504475640831521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Sheet1!$D$1</c:f>
              <c:strCache>
                <c:ptCount val="1"/>
              </c:strCache>
            </c:strRef>
          </c:tx>
          <c:explosion val="9"/>
          <c:dPt>
            <c:idx val="0"/>
            <c:bubble3D val="0"/>
            <c:spPr>
              <a:solidFill>
                <a:srgbClr val="578AB7"/>
              </a:solidFill>
            </c:spPr>
            <c:extLst>
              <c:ext xmlns:c16="http://schemas.microsoft.com/office/drawing/2014/chart" uri="{C3380CC4-5D6E-409C-BE32-E72D297353CC}">
                <c16:uniqueId val="{00000001-8EF1-4088-A675-E6AFF6B0C43B}"/>
              </c:ext>
            </c:extLst>
          </c:dPt>
          <c:dPt>
            <c:idx val="2"/>
            <c:bubble3D val="0"/>
            <c:spPr>
              <a:solidFill>
                <a:srgbClr val="DCEF59"/>
              </a:solidFill>
            </c:spPr>
            <c:extLst>
              <c:ext xmlns:c16="http://schemas.microsoft.com/office/drawing/2014/chart" uri="{C3380CC4-5D6E-409C-BE32-E72D297353CC}">
                <c16:uniqueId val="{00000003-8EF1-4088-A675-E6AFF6B0C43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70.2%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EF1-4088-A675-E6AFF6B0C43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9.1%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4DF-44E7-8589-A3BB9D47AED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9FDF29B-1C2B-4BEA-A0D1-F4C9D9E16BD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EF1-4088-A675-E6AFF6B0C4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HD </c:v>
                </c:pt>
                <c:pt idx="1">
                  <c:v>PD</c:v>
                </c:pt>
                <c:pt idx="2">
                  <c:v>TX 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70.2</c:v>
                </c:pt>
                <c:pt idx="1">
                  <c:v>9.1</c:v>
                </c:pt>
                <c:pt idx="2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F1-4088-A675-E6AFF6B0C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4227658675447716"/>
          <c:y val="0.40763832541422507"/>
          <c:w val="0.15074531791549572"/>
          <c:h val="0.3503623153593152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578AB7"/>
              </a:solidFill>
            </c:spPr>
            <c:extLst>
              <c:ext xmlns:c16="http://schemas.microsoft.com/office/drawing/2014/chart" uri="{C3380CC4-5D6E-409C-BE32-E72D297353CC}">
                <c16:uniqueId val="{00000001-A984-479B-9EBE-E8F4CE174E0F}"/>
              </c:ext>
            </c:extLst>
          </c:dPt>
          <c:dPt>
            <c:idx val="2"/>
            <c:bubble3D val="0"/>
            <c:explosion val="5"/>
            <c:spPr>
              <a:solidFill>
                <a:srgbClr val="DCEF59"/>
              </a:solidFill>
            </c:spPr>
            <c:extLst>
              <c:ext xmlns:c16="http://schemas.microsoft.com/office/drawing/2014/chart" uri="{C3380CC4-5D6E-409C-BE32-E72D297353CC}">
                <c16:uniqueId val="{00000003-A984-479B-9EBE-E8F4CE174E0F}"/>
              </c:ext>
            </c:extLst>
          </c:dPt>
          <c:cat>
            <c:strRef>
              <c:f>Sheet1!$A$2:$A$4</c:f>
              <c:strCache>
                <c:ptCount val="3"/>
                <c:pt idx="0">
                  <c:v>HD</c:v>
                </c:pt>
                <c:pt idx="1">
                  <c:v>PD</c:v>
                </c:pt>
                <c:pt idx="2">
                  <c:v>TX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762</c:v>
                </c:pt>
                <c:pt idx="1">
                  <c:v>513</c:v>
                </c:pt>
                <c:pt idx="2">
                  <c:v>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84-479B-9EBE-E8F4CE174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80162883136441765"/>
          <c:y val="0.36989739173228398"/>
          <c:w val="0.19837116863558349"/>
          <c:h val="0.2602049704724413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578AB7"/>
              </a:solidFill>
            </c:spPr>
            <c:extLst>
              <c:ext xmlns:c16="http://schemas.microsoft.com/office/drawing/2014/chart" uri="{C3380CC4-5D6E-409C-BE32-E72D297353CC}">
                <c16:uniqueId val="{00000001-4E25-4D79-B49B-1FAFFF7B81B2}"/>
              </c:ext>
            </c:extLst>
          </c:dPt>
          <c:dPt>
            <c:idx val="2"/>
            <c:bubble3D val="0"/>
            <c:explosion val="22"/>
            <c:spPr>
              <a:solidFill>
                <a:srgbClr val="DCEF59"/>
              </a:solidFill>
            </c:spPr>
            <c:extLst>
              <c:ext xmlns:c16="http://schemas.microsoft.com/office/drawing/2014/chart" uri="{C3380CC4-5D6E-409C-BE32-E72D297353CC}">
                <c16:uniqueId val="{00000003-4E25-4D79-B49B-1FAFFF7B81B2}"/>
              </c:ext>
            </c:extLst>
          </c:dPt>
          <c:cat>
            <c:strRef>
              <c:f>Sheet1!$A$2:$A$4</c:f>
              <c:strCache>
                <c:ptCount val="3"/>
                <c:pt idx="0">
                  <c:v>HD</c:v>
                </c:pt>
                <c:pt idx="1">
                  <c:v>PD</c:v>
                </c:pt>
                <c:pt idx="2">
                  <c:v>TX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5372</c:v>
                </c:pt>
                <c:pt idx="1">
                  <c:v>282</c:v>
                </c:pt>
                <c:pt idx="2">
                  <c:v>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25-4D79-B49B-1FAFFF7B8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28480863237416"/>
          <c:y val="0"/>
          <c:w val="0.67278742532880964"/>
          <c:h val="0.823970811522031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pmp</c:v>
                </c:pt>
              </c:strCache>
            </c:strRef>
          </c:tx>
          <c:spPr>
            <a:solidFill>
              <a:srgbClr val="578AB7"/>
            </a:solidFill>
          </c:spPr>
          <c:invertIfNegative val="0"/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Indian/Asian</c:v>
                </c:pt>
                <c:pt idx="2">
                  <c:v>Mixed ancestry</c:v>
                </c:pt>
                <c:pt idx="3">
                  <c:v>Black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322</c:v>
                </c:pt>
                <c:pt idx="1">
                  <c:v>661</c:v>
                </c:pt>
                <c:pt idx="2">
                  <c:v>287</c:v>
                </c:pt>
                <c:pt idx="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20-4E8C-956D-00968D17D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761024"/>
        <c:axId val="369755536"/>
      </c:barChart>
      <c:catAx>
        <c:axId val="369761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69755536"/>
        <c:crosses val="autoZero"/>
        <c:auto val="1"/>
        <c:lblAlgn val="ctr"/>
        <c:lblOffset val="100"/>
        <c:noMultiLvlLbl val="0"/>
      </c:catAx>
      <c:valAx>
        <c:axId val="369755536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369761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578AB7"/>
              </a:solidFill>
            </c:spPr>
            <c:extLst>
              <c:ext xmlns:c16="http://schemas.microsoft.com/office/drawing/2014/chart" uri="{C3380CC4-5D6E-409C-BE32-E72D297353CC}">
                <c16:uniqueId val="{00000001-8E9E-F74F-BD16-EB77872B678D}"/>
              </c:ext>
            </c:extLst>
          </c:dPt>
          <c:dPt>
            <c:idx val="2"/>
            <c:bubble3D val="0"/>
            <c:spPr>
              <a:solidFill>
                <a:srgbClr val="DCEF59"/>
              </a:solidFill>
            </c:spPr>
            <c:extLst>
              <c:ext xmlns:c16="http://schemas.microsoft.com/office/drawing/2014/chart" uri="{C3380CC4-5D6E-409C-BE32-E72D297353CC}">
                <c16:uniqueId val="{00000003-8E9E-F74F-BD16-EB77872B678D}"/>
              </c:ext>
            </c:extLst>
          </c:dPt>
          <c:dLbls>
            <c:dLbl>
              <c:idx val="0"/>
              <c:layout>
                <c:manualLayout>
                  <c:x val="-0.16737641895998492"/>
                  <c:y val="1.347072547494722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fld id="{C83AC637-6323-40F5-9E10-3314426BF0CF}" type="CELLRANGE">
                      <a:rPr lang="en-US" smtClean="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ZA"/>
                  </a:p>
                </c:rich>
              </c:tx>
              <c:numFmt formatCode="##,#0\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E9E-F74F-BD16-EB77872B67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341FE38-4AF8-438D-A36C-F4B21C70CEBB}" type="CELLRANGE">
                      <a:rPr lang="en-US" smtClean="0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8E9E-F74F-BD16-EB77872B678D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800" b="0" i="0" u="none" strike="noStrike" kern="1200" baseline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585AF84-CA3D-4A02-ABBC-07BA0D7C50D2}" type="CELLRANGE">
                      <a:rPr lang="en-US" sz="1800" b="0" i="0" u="none" strike="noStrike" kern="1200" baseline="0" smtClean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lang="en-US" sz="1800" b="0" i="0" u="none" strike="noStrike" kern="1200" baseline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[CELLRANGE]</a:t>
                    </a:fld>
                    <a:endParaRPr lang="en-ZA"/>
                  </a:p>
                </c:rich>
              </c:tx>
              <c:numFmt formatCode="##,#0\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E9E-F74F-BD16-EB77872B678D}"/>
                </c:ext>
              </c:extLst>
            </c:dLbl>
            <c:dLbl>
              <c:idx val="3"/>
              <c:layout>
                <c:manualLayout>
                  <c:x val="0.10250331662495017"/>
                  <c:y val="0.1264387868940488"/>
                </c:manualLayout>
              </c:layout>
              <c:tx>
                <c:rich>
                  <a:bodyPr/>
                  <a:lstStyle/>
                  <a:p>
                    <a:fld id="{1A10399D-B420-4D18-B3A6-91D7F04F5009}" type="CELLRANGE">
                      <a:rPr lang="en-US" smtClean="0"/>
                      <a:pPr/>
                      <a:t>[CELLRANGE]</a:t>
                    </a:fld>
                    <a:endParaRPr lang="en-Z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8E9E-F74F-BD16-EB77872B678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E9E-F74F-BD16-EB77872B678D}"/>
                </c:ext>
              </c:extLst>
            </c:dLbl>
            <c:numFmt formatCode="##,#0\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Mixed ancestry</c:v>
                </c:pt>
                <c:pt idx="2">
                  <c:v>Indian/Asian</c:v>
                </c:pt>
                <c:pt idx="3">
                  <c:v>White</c:v>
                </c:pt>
                <c:pt idx="4">
                  <c:v>Unknown/Other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52.3</c:v>
                </c:pt>
                <c:pt idx="1">
                  <c:v>17.2</c:v>
                </c:pt>
                <c:pt idx="2">
                  <c:v>11.7</c:v>
                </c:pt>
                <c:pt idx="3">
                  <c:v>17.3</c:v>
                </c:pt>
                <c:pt idx="4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Sheet1!$B$2:$B$6</c15:f>
                <c15:dlblRangeCache>
                  <c:ptCount val="5"/>
                  <c:pt idx="0">
                    <c:v>52.3</c:v>
                  </c:pt>
                  <c:pt idx="1">
                    <c:v>17.2</c:v>
                  </c:pt>
                  <c:pt idx="2">
                    <c:v>11.7</c:v>
                  </c:pt>
                  <c:pt idx="3">
                    <c:v>17.3</c:v>
                  </c:pt>
                  <c:pt idx="4">
                    <c:v>1.5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8E9E-F74F-BD16-EB77872B6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8491560578236401"/>
          <c:y val="0.1306886040439951"/>
          <c:w val="0.39692873177490084"/>
          <c:h val="0.70555354960559935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33C95-B157-46F3-B856-4B24458B1053}" type="datetimeFigureOut">
              <a:rPr lang="en-US" smtClean="0"/>
              <a:pPr/>
              <a:t>8/15/2022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838"/>
            <a:ext cx="2944283" cy="4955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838"/>
            <a:ext cx="2944283" cy="4955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3A32D-1AAA-4F63-8F5A-97D96768776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06909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66511-81A3-47B2-83F0-C2E7321B870B}" type="datetimeFigureOut">
              <a:rPr lang="en-US" smtClean="0"/>
              <a:pPr/>
              <a:t>8/15/2022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2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37CA5-3062-4D59-8102-6EF4ED1D701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49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37CA5-3062-4D59-8102-6EF4ED1D701C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260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316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044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742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37CA5-3062-4D59-8102-6EF4ED1D701C}" type="slidenum">
              <a:rPr lang="en-ZA" smtClean="0"/>
              <a:pPr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7607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en-US" b="1" dirty="0"/>
              <a:t>Adjusted for unclassified medical aid beneficiaries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50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693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079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37CA5-3062-4D59-8102-6EF4ED1D701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76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0E51-6C93-42A9-A68A-72133551B7D2}" type="datetime1">
              <a:rPr lang="en-US" smtClean="0"/>
              <a:pPr/>
              <a:t>8/15/2022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D715-D8FA-4FE1-A734-C24416896D33}" type="datetime1">
              <a:rPr lang="en-US" smtClean="0"/>
              <a:pPr/>
              <a:t>8/15/2022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5E16-50CE-4DB4-B8F6-3A9161D381C2}" type="datetime1">
              <a:rPr lang="en-US" smtClean="0"/>
              <a:pPr/>
              <a:t>8/15/2022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0E51-6C93-42A9-A68A-72133551B7D2}" type="datetime1">
              <a:rPr lang="en-US" smtClean="0"/>
              <a:pPr/>
              <a:t>8/15/2022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7053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1F1B-FCB4-4ADB-BB07-D626FF841FF4}" type="datetime1">
              <a:rPr lang="en-US" smtClean="0"/>
              <a:pPr/>
              <a:t>8/15/2022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2620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7CD-06F4-408B-B236-21E1D70C29D3}" type="datetime1">
              <a:rPr lang="en-US" smtClean="0"/>
              <a:pPr/>
              <a:t>8/15/2022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88650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7657-C109-4611-A6DF-B2C782FAD3F6}" type="datetime1">
              <a:rPr lang="en-US" smtClean="0"/>
              <a:pPr/>
              <a:t>8/15/2022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8651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8F49-C497-4705-B996-BEF2A83244DA}" type="datetime1">
              <a:rPr lang="en-US" smtClean="0"/>
              <a:pPr/>
              <a:t>8/15/2022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6340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4DA-5E01-4301-8662-8C5FF9214CF5}" type="datetime1">
              <a:rPr lang="en-US" smtClean="0"/>
              <a:pPr/>
              <a:t>8/15/2022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8524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CD65-BE9E-46B5-8CB8-330806E64398}" type="datetime1">
              <a:rPr lang="en-US" smtClean="0"/>
              <a:pPr/>
              <a:t>8/15/2022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346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B7B5-D8E2-432F-ACD8-1E2F20177638}" type="datetime1">
              <a:rPr lang="en-US" smtClean="0"/>
              <a:pPr/>
              <a:t>8/15/2022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63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1F1B-FCB4-4ADB-BB07-D626FF841FF4}" type="datetime1">
              <a:rPr lang="en-US" smtClean="0"/>
              <a:pPr/>
              <a:t>8/15/2022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6171-5E44-4EB9-B190-2B38EB4A2BA7}" type="datetime1">
              <a:rPr lang="en-US" smtClean="0"/>
              <a:pPr/>
              <a:t>8/15/2022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9860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D715-D8FA-4FE1-A734-C24416896D33}" type="datetime1">
              <a:rPr lang="en-US" smtClean="0"/>
              <a:pPr/>
              <a:t>8/15/2022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2128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5E16-50CE-4DB4-B8F6-3A9161D381C2}" type="datetime1">
              <a:rPr lang="en-US" smtClean="0"/>
              <a:pPr/>
              <a:t>8/15/2022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802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57CD-06F4-408B-B236-21E1D70C29D3}" type="datetime1">
              <a:rPr lang="en-US" smtClean="0"/>
              <a:pPr/>
              <a:t>8/15/2022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7657-C109-4611-A6DF-B2C782FAD3F6}" type="datetime1">
              <a:rPr lang="en-US" smtClean="0"/>
              <a:pPr/>
              <a:t>8/15/2022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8F49-C497-4705-B996-BEF2A83244DA}" type="datetime1">
              <a:rPr lang="en-US" smtClean="0"/>
              <a:pPr/>
              <a:t>8/15/2022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4DA-5E01-4301-8662-8C5FF9214CF5}" type="datetime1">
              <a:rPr lang="en-US" smtClean="0"/>
              <a:pPr/>
              <a:t>8/15/2022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CD65-BE9E-46B5-8CB8-330806E64398}" type="datetime1">
              <a:rPr lang="en-US" smtClean="0"/>
              <a:pPr/>
              <a:t>8/15/2022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B7B5-D8E2-432F-ACD8-1E2F20177638}" type="datetime1">
              <a:rPr lang="en-US" smtClean="0"/>
              <a:pPr/>
              <a:t>8/15/2022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96171-5E44-4EB9-B190-2B38EB4A2BA7}" type="datetime1">
              <a:rPr lang="en-US" smtClean="0"/>
              <a:pPr/>
              <a:t>8/15/2022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PaCT, South Africa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98297-AB5E-4C96-B84B-374C2C5D8898}" type="datetime1">
              <a:rPr lang="en-US" smtClean="0"/>
              <a:pPr/>
              <a:t>8/15/2022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98297-AB5E-4C96-B84B-374C2C5D8898}" type="datetime1">
              <a:rPr lang="en-US" smtClean="0"/>
              <a:pPr/>
              <a:t>8/15/2022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/>
              <a:t>PaCT, South Africa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6A8E-C70C-45ED-8CDC-D87FF642E33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614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2003A91-A9D1-42D7-BE28-929F77339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76672"/>
            <a:ext cx="239841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59.62 million</a:t>
            </a:r>
          </a:p>
        </p:txBody>
      </p:sp>
    </p:spTree>
    <p:extLst>
      <p:ext uri="{BB962C8B-B14F-4D97-AF65-F5344CB8AC3E}">
        <p14:creationId xmlns:p14="http://schemas.microsoft.com/office/powerpoint/2010/main" val="860626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11144" cy="1143000"/>
          </a:xfrm>
        </p:spPr>
        <p:txBody>
          <a:bodyPr>
            <a:normAutofit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KRT modality by sector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72846081"/>
              </p:ext>
            </p:extLst>
          </p:nvPr>
        </p:nvGraphicFramePr>
        <p:xfrm>
          <a:off x="1403648" y="1052736"/>
          <a:ext cx="324036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185782"/>
              </p:ext>
            </p:extLst>
          </p:nvPr>
        </p:nvGraphicFramePr>
        <p:xfrm>
          <a:off x="1446919" y="4437112"/>
          <a:ext cx="6120680" cy="21618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653">
                <a:tc rowSpan="2">
                  <a:txBody>
                    <a:bodyPr/>
                    <a:lstStyle/>
                    <a:p>
                      <a:pPr algn="l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Treatment</a:t>
                      </a:r>
                      <a:r>
                        <a:rPr lang="en-ZA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odality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Public sector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Private sector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443">
                <a:tc vMerge="1">
                  <a:txBody>
                    <a:bodyPr/>
                    <a:lstStyle/>
                    <a:p>
                      <a:pPr algn="l"/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443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Haemodialysis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33.9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5 372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82.8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653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Peritoneal dialysis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513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22.8</a:t>
                      </a:r>
                      <a:endParaRPr lang="en-ZA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282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4.4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653">
                <a:tc>
                  <a:txBody>
                    <a:bodyPr/>
                    <a:lstStyle/>
                    <a:p>
                      <a:pPr algn="l"/>
                      <a:r>
                        <a:rPr lang="en-ZA" b="1" dirty="0"/>
                        <a:t>Transplant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973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43.3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832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12.8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68671428"/>
              </p:ext>
            </p:extLst>
          </p:nvPr>
        </p:nvGraphicFramePr>
        <p:xfrm>
          <a:off x="4716016" y="1844824"/>
          <a:ext cx="295232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1916832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8404" y="1940708"/>
            <a:ext cx="85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Private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2474522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600" dirty="0">
                <a:solidFill>
                  <a:prstClr val="black"/>
                </a:solidFill>
                <a:latin typeface="Calibri"/>
              </a:rPr>
              <a:t>43.3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3828" y="2865745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600" dirty="0">
                <a:solidFill>
                  <a:prstClr val="black"/>
                </a:solidFill>
                <a:latin typeface="Calibri"/>
              </a:rPr>
              <a:t>33.9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27804" y="3706371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22.8%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74779" y="1987984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12.8%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5364" y="3390074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82.8%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6016" y="2204864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4.4%</a:t>
            </a:r>
          </a:p>
        </p:txBody>
      </p:sp>
    </p:spTree>
    <p:extLst>
      <p:ext uri="{BB962C8B-B14F-4D97-AF65-F5344CB8AC3E}">
        <p14:creationId xmlns:p14="http://schemas.microsoft.com/office/powerpoint/2010/main" val="3781122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32848" cy="1143000"/>
          </a:xfrm>
          <a:noFill/>
        </p:spPr>
        <p:txBody>
          <a:bodyPr>
            <a:normAutofit fontScale="90000"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KRT patient numbers and prevalence by ethnicity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35238119"/>
              </p:ext>
            </p:extLst>
          </p:nvPr>
        </p:nvGraphicFramePr>
        <p:xfrm>
          <a:off x="5076056" y="3573016"/>
          <a:ext cx="36004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1EEF19C-E2CE-4BEA-8047-9CD69875B30F}"/>
              </a:ext>
            </a:extLst>
          </p:cNvPr>
          <p:cNvSpPr txBox="1"/>
          <p:nvPr/>
        </p:nvSpPr>
        <p:spPr>
          <a:xfrm>
            <a:off x="5580112" y="6284059"/>
            <a:ext cx="322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Prevalence per million population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53B922B-B9BC-2B45-845A-0A7A708F6F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7876466"/>
              </p:ext>
            </p:extLst>
          </p:nvPr>
        </p:nvGraphicFramePr>
        <p:xfrm>
          <a:off x="54451" y="1547664"/>
          <a:ext cx="489654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2450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1143000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Most commonly reported causes of kidney failure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186707"/>
              </p:ext>
            </p:extLst>
          </p:nvPr>
        </p:nvGraphicFramePr>
        <p:xfrm>
          <a:off x="971600" y="2420888"/>
          <a:ext cx="7211144" cy="26601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60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651">
                <a:tc>
                  <a:txBody>
                    <a:bodyPr/>
                    <a:lstStyle/>
                    <a:p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total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Hypertensive kidney disease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36.6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794958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Cause unknown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30.4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Diabetic nephropathy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14.3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Glomerular disease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Cystic kidney disease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Obstruction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reflux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20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7504" y="344730"/>
            <a:ext cx="8928992" cy="93610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Population data by ethnic group</a:t>
            </a:r>
            <a:endParaRPr lang="en-ZA" sz="4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791567"/>
              </p:ext>
            </p:extLst>
          </p:nvPr>
        </p:nvGraphicFramePr>
        <p:xfrm>
          <a:off x="1188779" y="2276872"/>
          <a:ext cx="6766441" cy="26642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3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356">
                <a:tc>
                  <a:txBody>
                    <a:bodyPr/>
                    <a:lstStyle/>
                    <a:p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Population group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Black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48.15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80.8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Coloured (mixed ancestry)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White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4.68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Indian/Asian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900050"/>
                  </a:ext>
                </a:extLst>
              </a:tr>
              <a:tr h="407388">
                <a:tc>
                  <a:txBody>
                    <a:bodyPr/>
                    <a:lstStyle/>
                    <a:p>
                      <a:r>
                        <a:rPr lang="en-ZA" b="1" dirty="0"/>
                        <a:t>Total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59.62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063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9208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Population data by province</a:t>
            </a:r>
            <a:endParaRPr lang="en-ZA" sz="36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502709"/>
              </p:ext>
            </p:extLst>
          </p:nvPr>
        </p:nvGraphicFramePr>
        <p:xfrm>
          <a:off x="2170076" y="1665151"/>
          <a:ext cx="4824536" cy="45721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651">
                <a:tc>
                  <a:txBody>
                    <a:bodyPr/>
                    <a:lstStyle/>
                    <a:p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Province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Million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Eastern Cape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6.73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Free State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Gauteng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15.49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KwaZulu-Natal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Limpopo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Mpumalanga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4.68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North</a:t>
                      </a:r>
                      <a:r>
                        <a:rPr lang="en-ZA" b="1" baseline="0" dirty="0"/>
                        <a:t> </a:t>
                      </a:r>
                      <a:r>
                        <a:rPr lang="en-ZA" b="1" dirty="0"/>
                        <a:t>West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Northern Cape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pPr lvl="0"/>
                      <a:r>
                        <a:rPr lang="en-ZA" b="1" dirty="0"/>
                        <a:t>Western Cape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r>
                        <a:rPr lang="en-ZA" b="1" dirty="0"/>
                        <a:t>Total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59.62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39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7584" y="1430778"/>
            <a:ext cx="7488832" cy="702078"/>
          </a:xfrm>
          <a:noFill/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Number of treatment centres by province and sector</a:t>
            </a:r>
            <a:endParaRPr lang="en-ZA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785620"/>
              </p:ext>
            </p:extLst>
          </p:nvPr>
        </p:nvGraphicFramePr>
        <p:xfrm>
          <a:off x="1313638" y="3284984"/>
          <a:ext cx="6516724" cy="1125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08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5652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FS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GT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KZ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LP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MP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NW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NC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WC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</a:p>
                  </a:txBody>
                  <a:tcPr marL="7144" marR="7144" marT="7144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Public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5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Private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262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5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Total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296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75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43189537"/>
              </p:ext>
            </p:extLst>
          </p:nvPr>
        </p:nvGraphicFramePr>
        <p:xfrm>
          <a:off x="1547664" y="1844824"/>
          <a:ext cx="468052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Prevalence (</a:t>
            </a:r>
            <a:r>
              <a:rPr lang="en-ZA" sz="40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pmp</a:t>
            </a:r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and numbers of patients on KRT by province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919453"/>
              </p:ext>
            </p:extLst>
          </p:nvPr>
        </p:nvGraphicFramePr>
        <p:xfrm>
          <a:off x="827584" y="5551926"/>
          <a:ext cx="7488833" cy="612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6034"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Province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FS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GT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KZ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LP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MP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NW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NC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WC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Patients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2552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1701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1877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8734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502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630269"/>
              </p:ext>
            </p:extLst>
          </p:nvPr>
        </p:nvGraphicFramePr>
        <p:xfrm>
          <a:off x="1763688" y="2492896"/>
          <a:ext cx="5884884" cy="16626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60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651">
                <a:tc>
                  <a:txBody>
                    <a:bodyPr/>
                    <a:lstStyle/>
                    <a:p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Public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Private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Population in millions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50.72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8.90*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Patients on treatment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2 248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6 486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51">
                <a:tc>
                  <a:txBody>
                    <a:bodyPr/>
                    <a:lstStyle/>
                    <a:p>
                      <a:r>
                        <a:rPr lang="en-ZA" b="1" dirty="0"/>
                        <a:t>Treatment rate (pmp)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729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KRT prevalence (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pmp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by healthcare sector</a:t>
            </a:r>
            <a:endParaRPr lang="en-ZA" sz="4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9988" y="4293096"/>
            <a:ext cx="5096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* Council for Medical Schemes Annual Report 2020/21</a:t>
            </a:r>
          </a:p>
        </p:txBody>
      </p:sp>
    </p:spTree>
    <p:extLst>
      <p:ext uri="{BB962C8B-B14F-4D97-AF65-F5344CB8AC3E}">
        <p14:creationId xmlns:p14="http://schemas.microsoft.com/office/powerpoint/2010/main" val="340250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36104"/>
          </a:xfrm>
          <a:noFill/>
        </p:spPr>
        <p:txBody>
          <a:bodyPr>
            <a:normAutofit fontScale="90000"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Numbers of patients</a:t>
            </a:r>
            <a:b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 province and sector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90279"/>
              </p:ext>
            </p:extLst>
          </p:nvPr>
        </p:nvGraphicFramePr>
        <p:xfrm>
          <a:off x="609073" y="3068960"/>
          <a:ext cx="7946542" cy="2232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17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94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58165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FS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GT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KZ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LP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MP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NW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NC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WC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Public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286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263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399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247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843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2 248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Private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770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289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2153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1454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228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1034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6 486</a:t>
                      </a:r>
                      <a:endParaRPr lang="en-ZA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Total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1056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552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2552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1701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318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293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1877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8 734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01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42568697"/>
              </p:ext>
            </p:extLst>
          </p:nvPr>
        </p:nvGraphicFramePr>
        <p:xfrm>
          <a:off x="1007604" y="1844824"/>
          <a:ext cx="7128792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  <a:noFill/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KRT prevalence (</a:t>
            </a:r>
            <a:r>
              <a:rPr lang="en-ZA" sz="4000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pmp</a:t>
            </a:r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b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 province and sector</a:t>
            </a:r>
          </a:p>
        </p:txBody>
      </p:sp>
    </p:spTree>
    <p:extLst>
      <p:ext uri="{BB962C8B-B14F-4D97-AF65-F5344CB8AC3E}">
        <p14:creationId xmlns:p14="http://schemas.microsoft.com/office/powerpoint/2010/main" val="236288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en-ZA" sz="40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Distribution of patients by treatment modality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79007"/>
              </p:ext>
            </p:extLst>
          </p:nvPr>
        </p:nvGraphicFramePr>
        <p:xfrm>
          <a:off x="4067944" y="4554735"/>
          <a:ext cx="4226790" cy="17281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443">
                <a:tc>
                  <a:txBody>
                    <a:bodyPr/>
                    <a:lstStyle/>
                    <a:p>
                      <a:pPr algn="l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Modality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443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Haemodialysis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6 134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70.2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653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Peritoneal dialysis</a:t>
                      </a:r>
                      <a:endParaRPr lang="en-Z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795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9.1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653">
                <a:tc>
                  <a:txBody>
                    <a:bodyPr/>
                    <a:lstStyle/>
                    <a:p>
                      <a:pPr algn="l"/>
                      <a:r>
                        <a:rPr lang="en-ZA" b="1" dirty="0"/>
                        <a:t>Transplant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1 805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/>
                        <a:t>20.7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49133047"/>
              </p:ext>
            </p:extLst>
          </p:nvPr>
        </p:nvGraphicFramePr>
        <p:xfrm>
          <a:off x="184684" y="1547664"/>
          <a:ext cx="4392488" cy="3018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8874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20133</TotalTime>
  <Words>409</Words>
  <Application>Microsoft Office PowerPoint</Application>
  <PresentationFormat>On-screen Show (4:3)</PresentationFormat>
  <Paragraphs>260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Office Theme</vt:lpstr>
      <vt:lpstr>10_Office Theme</vt:lpstr>
      <vt:lpstr>PowerPoint Presentation</vt:lpstr>
      <vt:lpstr>Population data by ethnic group</vt:lpstr>
      <vt:lpstr>Population data by province</vt:lpstr>
      <vt:lpstr>Number of treatment centres by province and sector</vt:lpstr>
      <vt:lpstr>Prevalence (pmp) and numbers of patients on KRT by province</vt:lpstr>
      <vt:lpstr>KRT prevalence (pmp) by healthcare sector</vt:lpstr>
      <vt:lpstr>Numbers of patients by province and sector</vt:lpstr>
      <vt:lpstr>KRT prevalence (pmp) by province and sector</vt:lpstr>
      <vt:lpstr>Distribution of patients by treatment modality</vt:lpstr>
      <vt:lpstr>KRT modality by sector</vt:lpstr>
      <vt:lpstr>KRT patient numbers and prevalence by ethnicity</vt:lpstr>
      <vt:lpstr>Most commonly reported causes of kidney failure</vt:lpstr>
    </vt:vector>
  </TitlesOfParts>
  <Company>Stellenbosch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among five African institutions and Harvard School of Public Health</dc:title>
  <dc:creator>EC Laurence</dc:creator>
  <cp:lastModifiedBy>Davids, Razeen [mrd@sun.ac.za]</cp:lastModifiedBy>
  <cp:revision>1630</cp:revision>
  <cp:lastPrinted>2014-04-08T07:53:07Z</cp:lastPrinted>
  <dcterms:created xsi:type="dcterms:W3CDTF">2010-11-02T07:41:09Z</dcterms:created>
  <dcterms:modified xsi:type="dcterms:W3CDTF">2022-08-15T08:55:04Z</dcterms:modified>
</cp:coreProperties>
</file>